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3"/>
  </p:notesMasterIdLst>
  <p:sldIdLst>
    <p:sldId id="311" r:id="rId2"/>
    <p:sldId id="323" r:id="rId3"/>
    <p:sldId id="302" r:id="rId4"/>
    <p:sldId id="332" r:id="rId5"/>
    <p:sldId id="318" r:id="rId6"/>
    <p:sldId id="319" r:id="rId7"/>
    <p:sldId id="303" r:id="rId8"/>
    <p:sldId id="304" r:id="rId9"/>
    <p:sldId id="296" r:id="rId10"/>
    <p:sldId id="309" r:id="rId11"/>
    <p:sldId id="326" r:id="rId12"/>
    <p:sldId id="295" r:id="rId13"/>
    <p:sldId id="325" r:id="rId14"/>
    <p:sldId id="297" r:id="rId15"/>
    <p:sldId id="289" r:id="rId16"/>
    <p:sldId id="299" r:id="rId17"/>
    <p:sldId id="324" r:id="rId18"/>
    <p:sldId id="327" r:id="rId19"/>
    <p:sldId id="320" r:id="rId20"/>
    <p:sldId id="329" r:id="rId21"/>
    <p:sldId id="307" r:id="rId22"/>
    <p:sldId id="300" r:id="rId23"/>
    <p:sldId id="331" r:id="rId24"/>
    <p:sldId id="310" r:id="rId25"/>
    <p:sldId id="321" r:id="rId26"/>
    <p:sldId id="313" r:id="rId27"/>
    <p:sldId id="322" r:id="rId28"/>
    <p:sldId id="316" r:id="rId29"/>
    <p:sldId id="330" r:id="rId30"/>
    <p:sldId id="312" r:id="rId31"/>
    <p:sldId id="317" r:id="rId32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CC0099"/>
    <a:srgbClr val="FF99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5" autoAdjust="0"/>
    <p:restoredTop sz="92733" autoAdjust="0"/>
  </p:normalViewPr>
  <p:slideViewPr>
    <p:cSldViewPr>
      <p:cViewPr>
        <p:scale>
          <a:sx n="60" d="100"/>
          <a:sy n="60" d="100"/>
        </p:scale>
        <p:origin x="644" y="-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76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6E2045A-045A-4BC7-A4D3-1395440B1C3D}" type="datetimeFigureOut">
              <a:rPr lang="en-US" smtClean="0"/>
              <a:pPr/>
              <a:t>9/28/2021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A8F1D18-9638-4932-8910-B6EDCB447AA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8902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65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548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12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F1D18-9638-4932-8910-B6EDCB447AA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552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D9DA4-02CE-43F5-9CF0-D49D363C84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741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BB250-A250-4885-A268-87B3538DFE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62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6124F-E4DF-44CD-BFA1-9C4215F3C6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36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541FF-43FD-4C27-B2AB-C7A86A2D6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015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06D21-1181-4166-8079-A41C583EFA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7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4A6A7-A8A8-444E-955C-ECC81D9EE3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39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8F21B-BA12-430D-BE3E-273EE4A9C6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84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AA154-AEC2-45BD-83B5-605C6AF79F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63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9F4F-55B6-427D-981E-09CF38EE50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82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70B25-377E-4295-B49E-194E8FC687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4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4E4E-8BDE-4300-9999-9D2DCD00CB8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22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13C7E-08E5-4BBC-8983-6EE86B3B32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19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creativecommons.org/licenses/by-sa/4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58D72E84-B89E-4D86-8F6D-3D5C1F7185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9091" r="35364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D334531-89EB-4B5B-9C66-24A9E35E2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485" y="1122363"/>
            <a:ext cx="301752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600" dirty="0"/>
              <a:t>CS 5/7320 </a:t>
            </a:r>
            <a:r>
              <a:rPr lang="en-US" sz="2700" dirty="0"/>
              <a:t>Artificial Intelligence</a:t>
            </a:r>
            <a:br>
              <a:rPr lang="en-US" sz="4200" dirty="0"/>
            </a:br>
            <a:br>
              <a:rPr lang="en-US" sz="4200" dirty="0"/>
            </a:br>
            <a:r>
              <a:rPr lang="en-US" sz="3600" dirty="0"/>
              <a:t>Local Search</a:t>
            </a:r>
            <a:br>
              <a:rPr lang="en-US" sz="4200" dirty="0"/>
            </a:br>
            <a:r>
              <a:rPr lang="en-US" sz="2200" dirty="0"/>
              <a:t>AIMA Chapters 4.1 &amp; 4.2</a:t>
            </a:r>
            <a:br>
              <a:rPr lang="en-US" sz="4400" dirty="0"/>
            </a:br>
            <a:endParaRPr lang="en-US" sz="42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A21AF66-BFF7-4BB6-8A4E-8100796891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485" y="4872922"/>
            <a:ext cx="3017519" cy="1208141"/>
          </a:xfrm>
        </p:spPr>
        <p:txBody>
          <a:bodyPr>
            <a:normAutofit/>
          </a:bodyPr>
          <a:lstStyle/>
          <a:p>
            <a:pPr algn="l"/>
            <a:r>
              <a:rPr lang="en-US" sz="1800" dirty="0"/>
              <a:t>Slides by Michael Hahsler</a:t>
            </a:r>
            <a:br>
              <a:rPr lang="en-US" sz="1800" dirty="0"/>
            </a:br>
            <a:r>
              <a:rPr lang="en-US" sz="1400" dirty="0"/>
              <a:t>based on slides by Svetlana </a:t>
            </a:r>
            <a:r>
              <a:rPr lang="en-US" sz="1400" dirty="0" err="1"/>
              <a:t>Lazepnik</a:t>
            </a:r>
            <a:br>
              <a:rPr lang="en-US" sz="1400" dirty="0"/>
            </a:br>
            <a:r>
              <a:rPr lang="en-US" sz="1400" dirty="0"/>
              <a:t>with figures from the AIMA textbook.</a:t>
            </a:r>
          </a:p>
          <a:p>
            <a:pPr algn="l"/>
            <a:endParaRPr lang="en-US" sz="17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4" descr="Creative Commons License">
            <a:extLst>
              <a:ext uri="{FF2B5EF4-FFF2-40B4-BE49-F238E27FC236}">
                <a16:creationId xmlns:a16="http://schemas.microsoft.com/office/drawing/2014/main" id="{AD9A30F1-8582-4B8E-8029-E8BD89948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5785788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D27B20-F497-40D4-8A38-B6C8A9A2AE36}"/>
              </a:ext>
            </a:extLst>
          </p:cNvPr>
          <p:cNvSpPr txBox="1"/>
          <p:nvPr/>
        </p:nvSpPr>
        <p:spPr>
          <a:xfrm>
            <a:off x="296569" y="6196601"/>
            <a:ext cx="301752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</a:rPr>
              <a:t>This work is licensed under a </a:t>
            </a:r>
            <a:r>
              <a:rPr lang="en-US" sz="1100" b="0" i="0" strike="noStrike" dirty="0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Attribution-</a:t>
            </a:r>
            <a:r>
              <a:rPr lang="en-US" sz="1100" b="0" i="0" strike="noStrike" dirty="0" err="1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ShareAlike</a:t>
            </a:r>
            <a:r>
              <a:rPr lang="en-US" sz="1100" b="0" i="0" strike="noStrike" dirty="0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4.0 International License</a:t>
            </a:r>
            <a:r>
              <a:rPr lang="en-US" sz="1100" b="0" i="0" dirty="0">
                <a:solidFill>
                  <a:schemeClr val="tx1">
                    <a:lumMod val="50000"/>
                  </a:schemeClr>
                </a:solidFill>
                <a:effectLst/>
                <a:latin typeface="source sans pro" panose="020B0503030403020204" pitchFamily="34" charset="0"/>
              </a:rPr>
              <a:t>.</a:t>
            </a:r>
            <a:endParaRPr lang="en-US" sz="11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196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i="1" dirty="0"/>
              <a:t>n</a:t>
            </a:r>
            <a:r>
              <a:rPr lang="en-US" dirty="0"/>
              <a:t>-queens problem</a:t>
            </a:r>
          </a:p>
        </p:txBody>
      </p:sp>
      <p:pic>
        <p:nvPicPr>
          <p:cNvPr id="5" name="Picture 5" descr="8queens-successor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6800" y="4206876"/>
            <a:ext cx="2438400" cy="24384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3962400" y="4953000"/>
            <a:ext cx="4552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 </a:t>
            </a:r>
            <a:r>
              <a:rPr lang="en-US" dirty="0"/>
              <a:t>= 17 </a:t>
            </a:r>
          </a:p>
          <a:p>
            <a:r>
              <a:rPr lang="en-US" dirty="0"/>
              <a:t>best local improvement has h = 12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Note that there are many options, and we have to choose one!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496A3A4-B382-4590-BCD2-531E237CC10E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676400"/>
            <a:ext cx="7886700" cy="25003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Goal: </a:t>
            </a:r>
            <a:r>
              <a:rPr lang="en-US" sz="2400" dirty="0"/>
              <a:t>Put </a:t>
            </a:r>
            <a:r>
              <a:rPr lang="en-US" sz="2400" i="1" dirty="0"/>
              <a:t>n</a:t>
            </a:r>
            <a:r>
              <a:rPr lang="en-US" sz="2400" dirty="0"/>
              <a:t> queens on an </a:t>
            </a:r>
            <a:r>
              <a:rPr lang="en-US" sz="2400" i="1" dirty="0"/>
              <a:t>n </a:t>
            </a:r>
            <a:r>
              <a:rPr lang="en-US" sz="2400" i="1" dirty="0">
                <a:cs typeface="Arial" pitchFamily="34" charset="0"/>
              </a:rPr>
              <a:t>× </a:t>
            </a:r>
            <a:r>
              <a:rPr lang="en-US" sz="2400" i="1" dirty="0"/>
              <a:t>n</a:t>
            </a:r>
            <a:r>
              <a:rPr lang="en-US" sz="2400" dirty="0"/>
              <a:t> board with no two queens on the same row, column, or diagonal.
</a:t>
            </a:r>
            <a:r>
              <a:rPr lang="en-US" sz="2400" b="1" dirty="0"/>
              <a:t>State space: </a:t>
            </a:r>
            <a:r>
              <a:rPr lang="en-US" sz="2400" dirty="0"/>
              <a:t>all possible </a:t>
            </a:r>
            <a:r>
              <a:rPr lang="en-US" sz="2400" i="1" dirty="0"/>
              <a:t>n</a:t>
            </a:r>
            <a:r>
              <a:rPr lang="en-US" sz="2400" dirty="0"/>
              <a:t>-queen configurations. We can restrict the state space: Only one queen per column.</a:t>
            </a:r>
          </a:p>
          <a:p>
            <a:r>
              <a:rPr lang="en-US" sz="2400" b="1" dirty="0"/>
              <a:t>Objective function:</a:t>
            </a:r>
            <a:r>
              <a:rPr lang="en-US" sz="2400" dirty="0"/>
              <a:t> minimize the number of pairwise conflicts.</a:t>
            </a:r>
          </a:p>
          <a:p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What is a possible local improvement strategy?</a:t>
            </a:r>
          </a:p>
          <a:p>
            <a:pPr lvl="1"/>
            <a:r>
              <a:rPr lang="en-US" sz="2000" dirty="0"/>
              <a:t>Move one queen within its column to reduce conflicts</a:t>
            </a:r>
          </a:p>
        </p:txBody>
      </p:sp>
      <p:pic>
        <p:nvPicPr>
          <p:cNvPr id="9" name="Picture 2" descr="Black Chess Queen Clip Art at Clker.com - vector clip art online, royalty  free &amp; public domain">
            <a:extLst>
              <a:ext uri="{FF2B5EF4-FFF2-40B4-BE49-F238E27FC236}">
                <a16:creationId xmlns:a16="http://schemas.microsoft.com/office/drawing/2014/main" id="{A940916C-193D-448B-9751-5B147ABA8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423" y="181426"/>
            <a:ext cx="2811340" cy="263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i="1" dirty="0"/>
              <a:t>n</a:t>
            </a:r>
            <a:r>
              <a:rPr lang="en-US" dirty="0"/>
              <a:t>-queens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3">
                <a:extLst>
                  <a:ext uri="{FF2B5EF4-FFF2-40B4-BE49-F238E27FC236}">
                    <a16:creationId xmlns:a16="http://schemas.microsoft.com/office/drawing/2014/main" id="{6496A3A4-B382-4590-BCD2-531E237CC10E}"/>
                  </a:ext>
                </a:extLst>
              </p:cNvPr>
              <p:cNvSpPr txBox="1">
                <a:spLocks noChangeArrowheads="1"/>
              </p:cNvSpPr>
              <p:nvPr/>
            </p:nvSpPr>
            <p:spPr>
              <a:xfrm>
                <a:off x="628650" y="1676401"/>
                <a:ext cx="7886700" cy="6096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000" dirty="0"/>
                  <a:t>Optimization problem: find the best arrangement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Rectangle 3">
                <a:extLst>
                  <a:ext uri="{FF2B5EF4-FFF2-40B4-BE49-F238E27FC236}">
                    <a16:creationId xmlns:a16="http://schemas.microsoft.com/office/drawing/2014/main" id="{6496A3A4-B382-4590-BCD2-531E237CC1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676401"/>
                <a:ext cx="7886700" cy="609600"/>
              </a:xfrm>
              <a:prstGeom prst="rect">
                <a:avLst/>
              </a:prstGeom>
              <a:blipFill>
                <a:blip r:embed="rId3"/>
                <a:stretch>
                  <a:fillRect l="-773" t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2" descr="Black Chess Queen Clip Art at Clker.com - vector clip art online, royalty  free &amp; public domain">
            <a:extLst>
              <a:ext uri="{FF2B5EF4-FFF2-40B4-BE49-F238E27FC236}">
                <a16:creationId xmlns:a16="http://schemas.microsoft.com/office/drawing/2014/main" id="{A940916C-193D-448B-9751-5B147ABA8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423" y="181426"/>
            <a:ext cx="2811340" cy="263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618E8C0-4DD7-4FE3-9A4B-1907990CFFF0}"/>
                  </a:ext>
                </a:extLst>
              </p:cNvPr>
              <p:cNvSpPr txBox="1"/>
              <p:nvPr/>
            </p:nvSpPr>
            <p:spPr>
              <a:xfrm>
                <a:off x="2057400" y="2347436"/>
                <a:ext cx="4015458" cy="14773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>
                          <a:latin typeface="Cambria Math" panose="02040503050406030204" pitchFamily="18" charset="0"/>
                        </a:rPr>
                        <m:t>conflicts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br>
                  <a:rPr lang="en-US" sz="2400" dirty="0"/>
                </a:br>
                <a:br>
                  <a:rPr lang="en-US" sz="2400" dirty="0"/>
                </a:br>
                <a:r>
                  <a:rPr lang="en-US" sz="2400" dirty="0" err="1"/>
                  <a:t>s.t.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/>
                  <a:t> has one queen per column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618E8C0-4DD7-4FE3-9A4B-1907990CFF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7400" y="2347436"/>
                <a:ext cx="4015458" cy="1477328"/>
              </a:xfrm>
              <a:prstGeom prst="rect">
                <a:avLst/>
              </a:prstGeom>
              <a:blipFill>
                <a:blip r:embed="rId5"/>
                <a:stretch>
                  <a:fillRect l="-4711" r="-34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2">
            <a:extLst>
              <a:ext uri="{FF2B5EF4-FFF2-40B4-BE49-F238E27FC236}">
                <a16:creationId xmlns:a16="http://schemas.microsoft.com/office/drawing/2014/main" id="{88F5F962-B611-4D06-9D14-410A002A22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09600" y="4191000"/>
            <a:ext cx="8008303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F491A92E-CD92-46F1-B618-EFD86556003A}"/>
              </a:ext>
            </a:extLst>
          </p:cNvPr>
          <p:cNvSpPr/>
          <p:nvPr/>
        </p:nvSpPr>
        <p:spPr>
          <a:xfrm>
            <a:off x="6909340" y="3086099"/>
            <a:ext cx="1708563" cy="838201"/>
          </a:xfrm>
          <a:prstGeom prst="wedgeRoundRectCallout">
            <a:avLst>
              <a:gd name="adj1" fmla="val -94517"/>
              <a:gd name="adj2" fmla="val -30036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This makes the problem easier.</a:t>
            </a:r>
          </a:p>
        </p:txBody>
      </p:sp>
    </p:spTree>
    <p:extLst>
      <p:ext uri="{BB962C8B-B14F-4D97-AF65-F5344CB8AC3E}">
        <p14:creationId xmlns:p14="http://schemas.microsoft.com/office/powerpoint/2010/main" val="313956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Traveling Salesman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2012730"/>
          </a:xfrm>
        </p:spPr>
        <p:txBody>
          <a:bodyPr>
            <a:normAutofit fontScale="85000" lnSpcReduction="20000"/>
          </a:bodyPr>
          <a:lstStyle/>
          <a:p>
            <a:r>
              <a:rPr lang="en-US" sz="2400" b="1" dirty="0"/>
              <a:t>Goal:</a:t>
            </a:r>
            <a:r>
              <a:rPr lang="en-US" sz="2400" dirty="0"/>
              <a:t> Find the shortest tour connecting n cities</a:t>
            </a:r>
          </a:p>
          <a:p>
            <a:r>
              <a:rPr lang="en-US" sz="2400" b="1" dirty="0"/>
              <a:t>State space: </a:t>
            </a:r>
            <a:r>
              <a:rPr lang="en-US" sz="2400" dirty="0"/>
              <a:t>all possible tours</a:t>
            </a:r>
          </a:p>
          <a:p>
            <a:r>
              <a:rPr lang="en-US" sz="2400" b="1" dirty="0"/>
              <a:t>Objective function:</a:t>
            </a:r>
            <a:r>
              <a:rPr lang="en-US" sz="2400" dirty="0"/>
              <a:t> length of tour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What’s a possible local improvement strategy?</a:t>
            </a:r>
          </a:p>
          <a:p>
            <a:pPr lvl="1"/>
            <a:r>
              <a:rPr lang="en-US" sz="2000" dirty="0"/>
              <a:t>Start with any complete tour, perform pairwise exchanges.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76400" y="4419600"/>
            <a:ext cx="5715000" cy="2345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337846" y="44958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776246" y="44958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76600" y="534566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0" y="59436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81400" y="59436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66846" y="44958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05246" y="44958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05600" y="534566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53000" y="59436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10400" y="59436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62200" y="397406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AB</a:t>
            </a:r>
            <a:r>
              <a:rPr lang="en-US" b="1" dirty="0">
                <a:solidFill>
                  <a:srgbClr val="FF0000"/>
                </a:solidFill>
              </a:rPr>
              <a:t>D</a:t>
            </a:r>
            <a:r>
              <a:rPr lang="en-US" b="1" dirty="0"/>
              <a:t>E</a:t>
            </a:r>
            <a:r>
              <a:rPr lang="en-US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25845" y="39624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AB</a:t>
            </a:r>
            <a:r>
              <a:rPr lang="en-US" b="1" dirty="0">
                <a:solidFill>
                  <a:srgbClr val="FF0000"/>
                </a:solidFill>
              </a:rPr>
              <a:t>C</a:t>
            </a:r>
            <a:r>
              <a:rPr lang="en-US" b="1" dirty="0"/>
              <a:t>E</a:t>
            </a:r>
            <a:r>
              <a:rPr lang="en-US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D4CCF0-1AEB-4780-8FFD-20A9E74D5DA6}"/>
              </a:ext>
            </a:extLst>
          </p:cNvPr>
          <p:cNvSpPr txBox="1"/>
          <p:nvPr/>
        </p:nvSpPr>
        <p:spPr>
          <a:xfrm>
            <a:off x="553453" y="3930597"/>
            <a:ext cx="1449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Permutation: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>
            <a:extLst>
              <a:ext uri="{FF2B5EF4-FFF2-40B4-BE49-F238E27FC236}">
                <a16:creationId xmlns:a16="http://schemas.microsoft.com/office/drawing/2014/main" id="{41C8F993-8FEC-43C1-8885-BBDC8FD47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4419600"/>
            <a:ext cx="5715000" cy="2345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DCC491-E198-4646-B2A6-E4B5A9820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Traveling Salesman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8B8800D-3A38-4C27-927F-8AD1A6674D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Optimization problem: Find the best tour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8B8800D-3A38-4C27-927F-8AD1A6674D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546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BBB44F2-515B-48ED-A8B3-4780E21C753B}"/>
                  </a:ext>
                </a:extLst>
              </p:cNvPr>
              <p:cNvSpPr txBox="1"/>
              <p:nvPr/>
            </p:nvSpPr>
            <p:spPr>
              <a:xfrm>
                <a:off x="1357339" y="2452577"/>
                <a:ext cx="6798913" cy="14773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argmin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 </m:t>
                      </m:r>
                      <m:r>
                        <m:rPr>
                          <m:sty m:val="p"/>
                        </m:rPr>
                        <a:rPr lang="en-US" sz="2400">
                          <a:latin typeface="Cambria Math" panose="02040503050406030204" pitchFamily="18" charset="0"/>
                        </a:rPr>
                        <m:t>tourLength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br>
                  <a:rPr lang="en-US" sz="2400" dirty="0"/>
                </a:br>
                <a:br>
                  <a:rPr lang="en-US" sz="2400" dirty="0"/>
                </a:br>
                <a:r>
                  <a:rPr lang="en-US" sz="2400" dirty="0" err="1"/>
                  <a:t>s.t.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sz="2400" dirty="0"/>
                  <a:t> is a valid permutation (i.e., sub-tour elimination) </a:t>
                </a:r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BBB44F2-515B-48ED-A8B3-4780E21C75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7339" y="2452577"/>
                <a:ext cx="6798913" cy="1477328"/>
              </a:xfrm>
              <a:prstGeom prst="rect">
                <a:avLst/>
              </a:prstGeom>
              <a:blipFill>
                <a:blip r:embed="rId4"/>
                <a:stretch>
                  <a:fillRect l="-2780" r="-17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204DEE38-CB49-4986-9BD3-6013D5136290}"/>
              </a:ext>
            </a:extLst>
          </p:cNvPr>
          <p:cNvSpPr txBox="1"/>
          <p:nvPr/>
        </p:nvSpPr>
        <p:spPr>
          <a:xfrm>
            <a:off x="1337846" y="44958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3E2784-CF33-4E60-8D5C-BD4BC593629E}"/>
              </a:ext>
            </a:extLst>
          </p:cNvPr>
          <p:cNvSpPr txBox="1"/>
          <p:nvPr/>
        </p:nvSpPr>
        <p:spPr>
          <a:xfrm>
            <a:off x="3776246" y="44958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1864F8-EB55-484E-A904-8C30CB6B12B1}"/>
              </a:ext>
            </a:extLst>
          </p:cNvPr>
          <p:cNvSpPr txBox="1"/>
          <p:nvPr/>
        </p:nvSpPr>
        <p:spPr>
          <a:xfrm>
            <a:off x="3276600" y="534566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EF377B-FCE7-4778-B057-E1C5393AE727}"/>
              </a:ext>
            </a:extLst>
          </p:cNvPr>
          <p:cNvSpPr txBox="1"/>
          <p:nvPr/>
        </p:nvSpPr>
        <p:spPr>
          <a:xfrm>
            <a:off x="1524000" y="59436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AF2E9E-BD3D-46F5-ADE1-7D6AE291EF8C}"/>
              </a:ext>
            </a:extLst>
          </p:cNvPr>
          <p:cNvSpPr txBox="1"/>
          <p:nvPr/>
        </p:nvSpPr>
        <p:spPr>
          <a:xfrm>
            <a:off x="3581400" y="59436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B15229-7716-48A2-8BFA-1CDBDB542DE5}"/>
              </a:ext>
            </a:extLst>
          </p:cNvPr>
          <p:cNvSpPr txBox="1"/>
          <p:nvPr/>
        </p:nvSpPr>
        <p:spPr>
          <a:xfrm>
            <a:off x="4766846" y="44958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85C239-7574-4EB6-9E8B-F7A82108076A}"/>
              </a:ext>
            </a:extLst>
          </p:cNvPr>
          <p:cNvSpPr txBox="1"/>
          <p:nvPr/>
        </p:nvSpPr>
        <p:spPr>
          <a:xfrm>
            <a:off x="7205246" y="44958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F6D6D1-8678-420A-8E83-0A8E0FC3DB7B}"/>
              </a:ext>
            </a:extLst>
          </p:cNvPr>
          <p:cNvSpPr txBox="1"/>
          <p:nvPr/>
        </p:nvSpPr>
        <p:spPr>
          <a:xfrm>
            <a:off x="6705600" y="534566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EE048D-A42B-4F3C-8DD6-E0EECB54798B}"/>
              </a:ext>
            </a:extLst>
          </p:cNvPr>
          <p:cNvSpPr txBox="1"/>
          <p:nvPr/>
        </p:nvSpPr>
        <p:spPr>
          <a:xfrm>
            <a:off x="4953000" y="59436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D73DE3-6E62-4F29-9598-686ECB1C172B}"/>
              </a:ext>
            </a:extLst>
          </p:cNvPr>
          <p:cNvSpPr txBox="1"/>
          <p:nvPr/>
        </p:nvSpPr>
        <p:spPr>
          <a:xfrm>
            <a:off x="7010400" y="59436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224105-08DB-4282-A9E4-B3C8182C8C50}"/>
              </a:ext>
            </a:extLst>
          </p:cNvPr>
          <p:cNvSpPr txBox="1"/>
          <p:nvPr/>
        </p:nvSpPr>
        <p:spPr>
          <a:xfrm>
            <a:off x="2362200" y="397406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AB</a:t>
            </a:r>
            <a:r>
              <a:rPr lang="en-US" b="1" dirty="0">
                <a:solidFill>
                  <a:srgbClr val="FF0000"/>
                </a:solidFill>
              </a:rPr>
              <a:t>D</a:t>
            </a:r>
            <a:r>
              <a:rPr lang="en-US" b="1" dirty="0"/>
              <a:t>E</a:t>
            </a:r>
            <a:r>
              <a:rPr lang="en-US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A0F482-F007-445B-A49E-EA536C5AC879}"/>
              </a:ext>
            </a:extLst>
          </p:cNvPr>
          <p:cNvSpPr txBox="1"/>
          <p:nvPr/>
        </p:nvSpPr>
        <p:spPr>
          <a:xfrm>
            <a:off x="5725845" y="3962400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AB</a:t>
            </a:r>
            <a:r>
              <a:rPr lang="en-US" b="1" dirty="0">
                <a:solidFill>
                  <a:srgbClr val="FF0000"/>
                </a:solidFill>
              </a:rPr>
              <a:t>C</a:t>
            </a:r>
            <a:r>
              <a:rPr lang="en-US" b="1" dirty="0"/>
              <a:t>E</a:t>
            </a:r>
            <a:r>
              <a:rPr lang="en-US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F6D259-80D3-4C31-9282-F0D039B565FF}"/>
              </a:ext>
            </a:extLst>
          </p:cNvPr>
          <p:cNvSpPr txBox="1"/>
          <p:nvPr/>
        </p:nvSpPr>
        <p:spPr>
          <a:xfrm>
            <a:off x="553453" y="3930597"/>
            <a:ext cx="1449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Permutation: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65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Hill-climbing search (= Greedy local search)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B05243-9E47-495A-B4DB-EA2AB3FF6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1524000"/>
            <a:ext cx="7886700" cy="496887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Many variants</a:t>
            </a:r>
          </a:p>
          <a:p>
            <a:r>
              <a:rPr lang="en-US" b="1" dirty="0"/>
              <a:t>Steepest-ascend hill climbing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Stochastic hill climbing 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US" dirty="0"/>
              <a:t>choose randomly among  all uphill moves, or</a:t>
            </a:r>
          </a:p>
          <a:p>
            <a:pPr lvl="1"/>
            <a:r>
              <a:rPr lang="en-US" dirty="0"/>
              <a:t>generate randomly new states until a better one is found (first-choice hill climbing)</a:t>
            </a:r>
          </a:p>
          <a:p>
            <a:r>
              <a:rPr lang="en-US" b="1" dirty="0"/>
              <a:t>Random-restart hill climbing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– to deal with local optima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24CD61-FB43-41D7-BE5E-6D6E17388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286000"/>
            <a:ext cx="7696200" cy="2026384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Hill-climbing search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>
          <a:xfrm>
            <a:off x="628650" y="1600200"/>
            <a:ext cx="7886700" cy="1752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Hill-climbing search is similar to a greedy best-first search without backtracking.</a:t>
            </a:r>
            <a:endParaRPr lang="en-US" sz="28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Is it complete/optimal?</a:t>
            </a:r>
          </a:p>
          <a:p>
            <a:pPr lvl="1"/>
            <a:r>
              <a:rPr lang="en-US" sz="2400" dirty="0"/>
              <a:t>No – can get stuck in local optima</a:t>
            </a:r>
          </a:p>
          <a:p>
            <a:endParaRPr lang="en-US" sz="2800" dirty="0"/>
          </a:p>
        </p:txBody>
      </p:sp>
      <p:pic>
        <p:nvPicPr>
          <p:cNvPr id="5" name="Picture 4" descr="8queens-local-minimum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06408" y="3810000"/>
            <a:ext cx="2627897" cy="2627897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4557677" y="5791200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h </a:t>
            </a:r>
            <a:r>
              <a:rPr lang="en-US" dirty="0"/>
              <a:t>= 1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EDB6D02-2483-460C-B304-CF188FB2CE8B}"/>
              </a:ext>
            </a:extLst>
          </p:cNvPr>
          <p:cNvCxnSpPr>
            <a:cxnSpLocks/>
          </p:cNvCxnSpPr>
          <p:nvPr/>
        </p:nvCxnSpPr>
        <p:spPr>
          <a:xfrm flipV="1">
            <a:off x="2819400" y="4038600"/>
            <a:ext cx="914400" cy="93027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19CC51E-A478-4C05-AE45-6CFA9B540D81}"/>
              </a:ext>
            </a:extLst>
          </p:cNvPr>
          <p:cNvSpPr txBox="1"/>
          <p:nvPr/>
        </p:nvSpPr>
        <p:spPr>
          <a:xfrm>
            <a:off x="4495800" y="3810000"/>
            <a:ext cx="33439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local optimum for the 8-queens problem. No single queen can be moved to improve the objective function.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 uiExpand="1" build="p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The state space “landscape”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724400"/>
            <a:ext cx="8229600" cy="1858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How to escape local maxima?</a:t>
            </a:r>
          </a:p>
          <a:p>
            <a:pPr marL="342900" lvl="1" indent="0">
              <a:buNone/>
            </a:pP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000" dirty="0"/>
              <a:t> Random restart hill-climbing can help.</a:t>
            </a:r>
          </a:p>
          <a:p>
            <a:pPr marL="0" indent="0">
              <a:buNone/>
            </a:pPr>
            <a:r>
              <a:rPr lang="en-US" sz="2400" dirty="0"/>
              <a:t>What about “shoulders” (“ridges” in higher dimensional space)?</a:t>
            </a:r>
          </a:p>
          <a:p>
            <a:pPr marL="0" indent="0">
              <a:buNone/>
            </a:pPr>
            <a:r>
              <a:rPr lang="en-US" sz="2400" dirty="0"/>
              <a:t>What about “</a:t>
            </a:r>
            <a:r>
              <a:rPr lang="en-US" sz="2400" dirty="0" err="1"/>
              <a:t>plateaux</a:t>
            </a:r>
            <a:r>
              <a:rPr lang="en-US" sz="2400" dirty="0"/>
              <a:t>”?</a:t>
            </a:r>
          </a:p>
          <a:p>
            <a:pPr marL="342900" lvl="1" indent="0">
              <a:buNone/>
            </a:pPr>
            <a:r>
              <a:rPr lang="en-US" sz="2000" dirty="0">
                <a:sym typeface="Wingdings" panose="05000000000000000000" pitchFamily="2" charset="2"/>
              </a:rPr>
              <a:t> Allow sideways moves.</a:t>
            </a:r>
            <a:endParaRPr lang="en-US" sz="20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371600" y="1133070"/>
            <a:ext cx="6410779" cy="35151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3514D4-9F24-415D-9593-4D65E2583BBF}"/>
              </a:ext>
            </a:extLst>
          </p:cNvPr>
          <p:cNvSpPr txBox="1"/>
          <p:nvPr/>
        </p:nvSpPr>
        <p:spPr>
          <a:xfrm>
            <a:off x="6720156" y="4277380"/>
            <a:ext cx="1738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Neighbors placed next to each other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E8E4BC-97A9-4E59-80E6-751B2F46A785}"/>
              </a:ext>
            </a:extLst>
          </p:cNvPr>
          <p:cNvSpPr txBox="1"/>
          <p:nvPr/>
        </p:nvSpPr>
        <p:spPr>
          <a:xfrm>
            <a:off x="665747" y="872204"/>
            <a:ext cx="2296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Maximization problem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3A5E6-24CD-4FB3-93C1-5114940FD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6" y="338328"/>
            <a:ext cx="7742904" cy="1608328"/>
          </a:xfrm>
        </p:spPr>
        <p:txBody>
          <a:bodyPr>
            <a:normAutofit/>
          </a:bodyPr>
          <a:lstStyle/>
          <a:p>
            <a:r>
              <a:rPr lang="en-US" sz="3100" dirty="0"/>
              <a:t>Non-convex/convex Optimization Problems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F690CC-33C8-4C98-87F6-0DA45DF9232A}"/>
              </a:ext>
            </a:extLst>
          </p:cNvPr>
          <p:cNvGrpSpPr/>
          <p:nvPr/>
        </p:nvGrpSpPr>
        <p:grpSpPr>
          <a:xfrm>
            <a:off x="4803064" y="2134522"/>
            <a:ext cx="3730752" cy="3689205"/>
            <a:chOff x="480885" y="2559195"/>
            <a:chExt cx="3730752" cy="3689205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CA24316F-865D-4B9E-BF02-C8BB10DA45E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3130" r="1035" b="3"/>
            <a:stretch/>
          </p:blipFill>
          <p:spPr bwMode="auto">
            <a:xfrm>
              <a:off x="480885" y="2928527"/>
              <a:ext cx="3730752" cy="2919580"/>
            </a:xfrm>
            <a:prstGeom prst="rect">
              <a:avLst/>
            </a:prstGeom>
            <a:noFill/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4886B41-752A-4EB0-85A4-32DC46851AF4}"/>
                </a:ext>
              </a:extLst>
            </p:cNvPr>
            <p:cNvSpPr txBox="1"/>
            <p:nvPr/>
          </p:nvSpPr>
          <p:spPr>
            <a:xfrm>
              <a:off x="936561" y="2559195"/>
              <a:ext cx="2819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Non-convex Problem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9A8217-7829-4656-A293-7FBE7DC529E3}"/>
                </a:ext>
              </a:extLst>
            </p:cNvPr>
            <p:cNvSpPr txBox="1"/>
            <p:nvPr/>
          </p:nvSpPr>
          <p:spPr>
            <a:xfrm>
              <a:off x="936561" y="5879068"/>
              <a:ext cx="2819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Many local optima </a:t>
              </a:r>
              <a:r>
                <a:rPr lang="en-US" dirty="0">
                  <a:sym typeface="Wingdings" panose="05000000000000000000" pitchFamily="2" charset="2"/>
                </a:rPr>
                <a:t> hard</a:t>
              </a:r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3C8AF2F-CEFE-4484-854B-8E2650268A44}"/>
              </a:ext>
            </a:extLst>
          </p:cNvPr>
          <p:cNvGrpSpPr/>
          <p:nvPr/>
        </p:nvGrpSpPr>
        <p:grpSpPr>
          <a:xfrm>
            <a:off x="460248" y="2057400"/>
            <a:ext cx="3730752" cy="3886833"/>
            <a:chOff x="4932363" y="2539148"/>
            <a:chExt cx="3730752" cy="388683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BBA5D3C-72AB-4F37-B219-560E69A553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335" t="5707"/>
            <a:stretch/>
          </p:blipFill>
          <p:spPr>
            <a:xfrm>
              <a:off x="4932363" y="3024468"/>
              <a:ext cx="3730752" cy="272769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26502BB-F296-4EA1-973E-434C4D6A17C1}"/>
                </a:ext>
              </a:extLst>
            </p:cNvPr>
            <p:cNvSpPr txBox="1"/>
            <p:nvPr/>
          </p:nvSpPr>
          <p:spPr>
            <a:xfrm>
              <a:off x="5257800" y="5779650"/>
              <a:ext cx="30270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One global optimum + </a:t>
              </a:r>
              <a:br>
                <a:rPr lang="en-US" dirty="0"/>
              </a:br>
              <a:r>
                <a:rPr lang="en-US" dirty="0"/>
                <a:t>smooth function </a:t>
              </a:r>
              <a:r>
                <a:rPr lang="en-US" dirty="0">
                  <a:sym typeface="Wingdings" panose="05000000000000000000" pitchFamily="2" charset="2"/>
                </a:rPr>
                <a:t> easy</a:t>
              </a:r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08C3530-2B6D-40FD-A4FB-87A0D7DD5BA3}"/>
                </a:ext>
              </a:extLst>
            </p:cNvPr>
            <p:cNvSpPr txBox="1"/>
            <p:nvPr/>
          </p:nvSpPr>
          <p:spPr>
            <a:xfrm>
              <a:off x="5282645" y="2539148"/>
              <a:ext cx="30270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Convex Problem</a:t>
              </a:r>
            </a:p>
          </p:txBody>
        </p:sp>
      </p:grp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A71CE066-396A-4551-AC9D-6E6636CFA695}"/>
              </a:ext>
            </a:extLst>
          </p:cNvPr>
          <p:cNvSpPr/>
          <p:nvPr/>
        </p:nvSpPr>
        <p:spPr>
          <a:xfrm>
            <a:off x="4803064" y="5943600"/>
            <a:ext cx="3197936" cy="762000"/>
          </a:xfrm>
          <a:prstGeom prst="wedgeRectCallout">
            <a:avLst>
              <a:gd name="adj1" fmla="val -11427"/>
              <a:gd name="adj2" fmla="val -74869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Many discrete optimization problems are like this.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909DD7-4612-4D6A-87D5-5322FBB49959}"/>
              </a:ext>
            </a:extLst>
          </p:cNvPr>
          <p:cNvSpPr txBox="1"/>
          <p:nvPr/>
        </p:nvSpPr>
        <p:spPr>
          <a:xfrm>
            <a:off x="555703" y="1486591"/>
            <a:ext cx="226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Minimization problem</a:t>
            </a:r>
          </a:p>
        </p:txBody>
      </p:sp>
    </p:spTree>
    <p:extLst>
      <p:ext uri="{BB962C8B-B14F-4D97-AF65-F5344CB8AC3E}">
        <p14:creationId xmlns:p14="http://schemas.microsoft.com/office/powerpoint/2010/main" val="1815001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EE459-1EC3-47A5-B67F-38FD57565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</a:t>
            </a:r>
            <a:br>
              <a:rPr lang="en-US" dirty="0"/>
            </a:br>
            <a:r>
              <a:rPr lang="en-US" dirty="0"/>
              <a:t>Minimization vs. Maximization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95D77A8-5A4E-4D5F-8EA2-46E0B61E167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752600"/>
                <a:ext cx="7886700" cy="2060575"/>
              </a:xfrm>
            </p:spPr>
            <p:txBody>
              <a:bodyPr>
                <a:normAutofit fontScale="70000" lnSpcReduction="20000"/>
              </a:bodyPr>
              <a:lstStyle/>
              <a:p>
                <a:r>
                  <a:rPr lang="en-US" sz="2800" dirty="0"/>
                  <a:t>The name </a:t>
                </a:r>
                <a:r>
                  <a:rPr lang="en-US" sz="2800" dirty="0">
                    <a:solidFill>
                      <a:srgbClr val="FF0000"/>
                    </a:solidFill>
                  </a:rPr>
                  <a:t>hill climbing </a:t>
                </a:r>
                <a:r>
                  <a:rPr lang="en-US" sz="2800" dirty="0"/>
                  <a:t>implies </a:t>
                </a:r>
                <a:r>
                  <a:rPr lang="en-US" sz="2800" b="1" dirty="0">
                    <a:solidFill>
                      <a:srgbClr val="FF0000"/>
                    </a:solidFill>
                  </a:rPr>
                  <a:t>maximizing a function</a:t>
                </a:r>
                <a:r>
                  <a:rPr lang="en-US" sz="2800" dirty="0"/>
                  <a:t>.</a:t>
                </a:r>
              </a:p>
              <a:p>
                <a:r>
                  <a:rPr lang="en-US" sz="2800" dirty="0"/>
                  <a:t>Optimizers like to state problems as </a:t>
                </a:r>
                <a:r>
                  <a:rPr lang="en-US" sz="2800" b="1" dirty="0">
                    <a:solidFill>
                      <a:srgbClr val="FF0000"/>
                    </a:solidFill>
                  </a:rPr>
                  <a:t>minimization problems </a:t>
                </a:r>
                <a:r>
                  <a:rPr lang="en-US" sz="2800" dirty="0"/>
                  <a:t>(e.g., gradient descent).</a:t>
                </a:r>
              </a:p>
              <a:p>
                <a:r>
                  <a:rPr lang="en-US" sz="2800" dirty="0"/>
                  <a:t>Both types of problems are equivalent:</a:t>
                </a:r>
              </a:p>
              <a:p>
                <a:endParaRPr lang="en-US" sz="36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3600">
                            <a:latin typeface="Cambria Math" panose="02040503050406030204" pitchFamily="18" charset="0"/>
                          </a:rPr>
                          <m:t>ma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𝑥</m:t>
                        </m:r>
                      </m:fName>
                      <m:e>
                        <m:d>
                          <m:d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3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3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sz="3600" dirty="0"/>
                  <a:t>                   </a:t>
                </a:r>
                <a:r>
                  <a:rPr lang="en-US" sz="3600" dirty="0">
                    <a:sym typeface="Wingdings" panose="05000000000000000000" pitchFamily="2" charset="2"/>
                  </a:rPr>
                  <a:t>               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360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d>
                          <m:d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3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3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sz="3600" dirty="0">
                    <a:sym typeface="Wingdings" panose="05000000000000000000" pitchFamily="2" charset="2"/>
                  </a:rPr>
                  <a:t> </a:t>
                </a:r>
                <a:endParaRPr lang="en-US" sz="3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95D77A8-5A4E-4D5F-8EA2-46E0B61E16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752600"/>
                <a:ext cx="7886700" cy="2060575"/>
              </a:xfrm>
              <a:blipFill>
                <a:blip r:embed="rId2"/>
                <a:stretch>
                  <a:fillRect l="-696" t="-5621" b="-47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>
            <a:extLst>
              <a:ext uri="{FF2B5EF4-FFF2-40B4-BE49-F238E27FC236}">
                <a16:creationId xmlns:a16="http://schemas.microsoft.com/office/drawing/2014/main" id="{1BD23812-605A-4010-80C7-49DECFCA5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228600" y="4007700"/>
            <a:ext cx="4225487" cy="231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EAD9F507-7CEC-48D7-B007-1E72634C6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 flipV="1">
            <a:off x="4474140" y="3900600"/>
            <a:ext cx="4225487" cy="231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72459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achine Learning and Simulated Annealing | by Macromoltek, Inc. | Medium">
            <a:extLst>
              <a:ext uri="{FF2B5EF4-FFF2-40B4-BE49-F238E27FC236}">
                <a16:creationId xmlns:a16="http://schemas.microsoft.com/office/drawing/2014/main" id="{8304ABDF-4BD8-43D6-818B-C2B46304C1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89" t="9091" r="8302"/>
          <a:stretch/>
        </p:blipFill>
        <p:spPr bwMode="auto">
          <a:xfrm>
            <a:off x="20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CFBFDB9-6C57-442F-8592-E732F1DA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414" y="3091928"/>
            <a:ext cx="680892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5700" dirty="0"/>
              <a:t>Simulated Annealing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44688D-8B78-4F4F-B597-DB26DB0E0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3414" y="5624945"/>
            <a:ext cx="680892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ts val="1000"/>
              </a:spcBef>
            </a:pPr>
            <a:r>
              <a:rPr lang="en-US" sz="2400" dirty="0">
                <a:solidFill>
                  <a:schemeClr val="tx1"/>
                </a:solidFill>
              </a:rPr>
              <a:t>Use heat to escape local </a:t>
            </a:r>
            <a:r>
              <a:rPr lang="en-US" dirty="0"/>
              <a:t>optima</a:t>
            </a:r>
            <a:r>
              <a:rPr lang="en-US" sz="2400" dirty="0">
                <a:solidFill>
                  <a:schemeClr val="tx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76013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A165C-97BD-4EEB-937C-A39FA6DE0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Uninformed Search/informed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065CC-A541-4744-B3BB-47F67E5B4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412128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600" dirty="0"/>
              <a:t>Tries to find the </a:t>
            </a:r>
          </a:p>
          <a:p>
            <a:pPr marL="0" indent="0">
              <a:buNone/>
            </a:pPr>
            <a:r>
              <a:rPr lang="en-US" sz="3600" b="1" dirty="0">
                <a:solidFill>
                  <a:srgbClr val="FF0000"/>
                </a:solidFill>
              </a:rPr>
              <a:t>best path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3600" dirty="0"/>
              <a:t>from a </a:t>
            </a:r>
          </a:p>
          <a:p>
            <a:pPr marL="0" indent="0">
              <a:buNone/>
            </a:pPr>
            <a:r>
              <a:rPr lang="en-US" sz="3600" b="1" dirty="0">
                <a:solidFill>
                  <a:srgbClr val="FF0000"/>
                </a:solidFill>
              </a:rPr>
              <a:t>given initial state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3600" dirty="0"/>
              <a:t>to a </a:t>
            </a:r>
          </a:p>
          <a:p>
            <a:pPr marL="0" indent="0">
              <a:buNone/>
            </a:pPr>
            <a:r>
              <a:rPr lang="en-US" sz="3600" b="1" dirty="0">
                <a:solidFill>
                  <a:srgbClr val="FF0000"/>
                </a:solidFill>
              </a:rPr>
              <a:t>given goal state.</a:t>
            </a:r>
          </a:p>
          <a:p>
            <a:pPr marL="0" indent="0" algn="ctr">
              <a:buNone/>
            </a:pPr>
            <a:endParaRPr lang="en-US" sz="3600" b="1" dirty="0">
              <a:solidFill>
                <a:srgbClr val="FF0000"/>
              </a:solidFill>
            </a:endParaRPr>
          </a:p>
          <a:p>
            <a:r>
              <a:rPr lang="en-US" sz="3600" dirty="0"/>
              <a:t>Typically searches a large portion of the search space (needs time and memory).</a:t>
            </a:r>
          </a:p>
          <a:p>
            <a:r>
              <a:rPr lang="en-US" sz="3600" dirty="0"/>
              <a:t>Often comes with optimality guarantees.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4" name="Down Arrow 4">
            <a:extLst>
              <a:ext uri="{FF2B5EF4-FFF2-40B4-BE49-F238E27FC236}">
                <a16:creationId xmlns:a16="http://schemas.microsoft.com/office/drawing/2014/main" id="{C6FF4BA4-F871-4A83-8A28-DAAA5DF99891}"/>
              </a:ext>
            </a:extLst>
          </p:cNvPr>
          <p:cNvSpPr/>
          <p:nvPr/>
        </p:nvSpPr>
        <p:spPr>
          <a:xfrm>
            <a:off x="5209896" y="2133600"/>
            <a:ext cx="2286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88422A-31D7-4170-80EE-46B4141E7DF5}"/>
              </a:ext>
            </a:extLst>
          </p:cNvPr>
          <p:cNvSpPr txBox="1"/>
          <p:nvPr/>
        </p:nvSpPr>
        <p:spPr>
          <a:xfrm>
            <a:off x="4506033" y="1793968"/>
            <a:ext cx="1483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Initial state</a:t>
            </a:r>
          </a:p>
        </p:txBody>
      </p:sp>
      <p:sp>
        <p:nvSpPr>
          <p:cNvPr id="6" name="Down Arrow 6">
            <a:extLst>
              <a:ext uri="{FF2B5EF4-FFF2-40B4-BE49-F238E27FC236}">
                <a16:creationId xmlns:a16="http://schemas.microsoft.com/office/drawing/2014/main" id="{012CE22A-7EA3-4226-BA03-F15BA6EFCA00}"/>
              </a:ext>
            </a:extLst>
          </p:cNvPr>
          <p:cNvSpPr/>
          <p:nvPr/>
        </p:nvSpPr>
        <p:spPr>
          <a:xfrm rot="5400000">
            <a:off x="7897960" y="4838700"/>
            <a:ext cx="2286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F05A65-D34F-4AC8-A4FF-7FA25D269424}"/>
              </a:ext>
            </a:extLst>
          </p:cNvPr>
          <p:cNvSpPr txBox="1"/>
          <p:nvPr/>
        </p:nvSpPr>
        <p:spPr>
          <a:xfrm>
            <a:off x="8170427" y="4687669"/>
            <a:ext cx="66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Goal 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state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02DF080F-BD2E-4894-931D-1605BAD00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5116660" y="2475026"/>
            <a:ext cx="2667000" cy="270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78D61D2-8702-47A7-97CC-04E0B38CD54B}"/>
              </a:ext>
            </a:extLst>
          </p:cNvPr>
          <p:cNvSpPr/>
          <p:nvPr/>
        </p:nvSpPr>
        <p:spPr>
          <a:xfrm>
            <a:off x="7646557" y="4876800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1567721-8D1B-4C28-ACD3-ECEB9EAFA179}"/>
              </a:ext>
            </a:extLst>
          </p:cNvPr>
          <p:cNvSpPr/>
          <p:nvPr/>
        </p:nvSpPr>
        <p:spPr>
          <a:xfrm>
            <a:off x="5253815" y="2474694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AE07DB4-C098-4EA6-9E59-3D5FEF00119A}"/>
              </a:ext>
            </a:extLst>
          </p:cNvPr>
          <p:cNvSpPr/>
          <p:nvPr/>
        </p:nvSpPr>
        <p:spPr>
          <a:xfrm>
            <a:off x="5291620" y="2667480"/>
            <a:ext cx="2365551" cy="2275128"/>
          </a:xfrm>
          <a:custGeom>
            <a:avLst/>
            <a:gdLst>
              <a:gd name="connsiteX0" fmla="*/ 23795 w 2365551"/>
              <a:gd name="connsiteY0" fmla="*/ 0 h 2275128"/>
              <a:gd name="connsiteX1" fmla="*/ 34946 w 2365551"/>
              <a:gd name="connsiteY1" fmla="*/ 312234 h 2275128"/>
              <a:gd name="connsiteX2" fmla="*/ 336029 w 2365551"/>
              <a:gd name="connsiteY2" fmla="*/ 66908 h 2275128"/>
              <a:gd name="connsiteX3" fmla="*/ 1150068 w 2365551"/>
              <a:gd name="connsiteY3" fmla="*/ 78059 h 2275128"/>
              <a:gd name="connsiteX4" fmla="*/ 1172370 w 2365551"/>
              <a:gd name="connsiteY4" fmla="*/ 323386 h 2275128"/>
              <a:gd name="connsiteX5" fmla="*/ 2242887 w 2365551"/>
              <a:gd name="connsiteY5" fmla="*/ 334537 h 2275128"/>
              <a:gd name="connsiteX6" fmla="*/ 1997560 w 2365551"/>
              <a:gd name="connsiteY6" fmla="*/ 914400 h 2275128"/>
              <a:gd name="connsiteX7" fmla="*/ 1975258 w 2365551"/>
              <a:gd name="connsiteY7" fmla="*/ 936703 h 2275128"/>
              <a:gd name="connsiteX8" fmla="*/ 1964107 w 2365551"/>
              <a:gd name="connsiteY8" fmla="*/ 1449659 h 2275128"/>
              <a:gd name="connsiteX9" fmla="*/ 1674175 w 2365551"/>
              <a:gd name="connsiteY9" fmla="*/ 1438508 h 2275128"/>
              <a:gd name="connsiteX10" fmla="*/ 1462302 w 2365551"/>
              <a:gd name="connsiteY10" fmla="*/ 613317 h 2275128"/>
              <a:gd name="connsiteX11" fmla="*/ 782078 w 2365551"/>
              <a:gd name="connsiteY11" fmla="*/ 635620 h 2275128"/>
              <a:gd name="connsiteX12" fmla="*/ 770926 w 2365551"/>
              <a:gd name="connsiteY12" fmla="*/ 869795 h 2275128"/>
              <a:gd name="connsiteX13" fmla="*/ 692868 w 2365551"/>
              <a:gd name="connsiteY13" fmla="*/ 880947 h 2275128"/>
              <a:gd name="connsiteX14" fmla="*/ 659414 w 2365551"/>
              <a:gd name="connsiteY14" fmla="*/ 892098 h 2275128"/>
              <a:gd name="connsiteX15" fmla="*/ 625960 w 2365551"/>
              <a:gd name="connsiteY15" fmla="*/ 1471961 h 2275128"/>
              <a:gd name="connsiteX16" fmla="*/ 871287 w 2365551"/>
              <a:gd name="connsiteY16" fmla="*/ 1460810 h 2275128"/>
              <a:gd name="connsiteX17" fmla="*/ 882439 w 2365551"/>
              <a:gd name="connsiteY17" fmla="*/ 1237786 h 2275128"/>
              <a:gd name="connsiteX18" fmla="*/ 1216975 w 2365551"/>
              <a:gd name="connsiteY18" fmla="*/ 1248937 h 2275128"/>
              <a:gd name="connsiteX19" fmla="*/ 1228126 w 2365551"/>
              <a:gd name="connsiteY19" fmla="*/ 2007220 h 2275128"/>
              <a:gd name="connsiteX20" fmla="*/ 1406546 w 2365551"/>
              <a:gd name="connsiteY20" fmla="*/ 1996068 h 2275128"/>
              <a:gd name="connsiteX21" fmla="*/ 1428848 w 2365551"/>
              <a:gd name="connsiteY21" fmla="*/ 1572322 h 2275128"/>
              <a:gd name="connsiteX22" fmla="*/ 1518058 w 2365551"/>
              <a:gd name="connsiteY22" fmla="*/ 1594625 h 2275128"/>
              <a:gd name="connsiteX23" fmla="*/ 1685326 w 2365551"/>
              <a:gd name="connsiteY23" fmla="*/ 1661532 h 2275128"/>
              <a:gd name="connsiteX24" fmla="*/ 2265190 w 2365551"/>
              <a:gd name="connsiteY24" fmla="*/ 1750742 h 2275128"/>
              <a:gd name="connsiteX25" fmla="*/ 2365551 w 2365551"/>
              <a:gd name="connsiteY25" fmla="*/ 2274849 h 227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365551" h="2275128">
                <a:moveTo>
                  <a:pt x="23795" y="0"/>
                </a:moveTo>
                <a:cubicBezTo>
                  <a:pt x="27512" y="104078"/>
                  <a:pt x="-38695" y="238593"/>
                  <a:pt x="34946" y="312234"/>
                </a:cubicBezTo>
                <a:cubicBezTo>
                  <a:pt x="385596" y="662884"/>
                  <a:pt x="334314" y="102925"/>
                  <a:pt x="336029" y="66908"/>
                </a:cubicBezTo>
                <a:cubicBezTo>
                  <a:pt x="607375" y="70625"/>
                  <a:pt x="890622" y="-1505"/>
                  <a:pt x="1150068" y="78059"/>
                </a:cubicBezTo>
                <a:cubicBezTo>
                  <a:pt x="1228572" y="102134"/>
                  <a:pt x="1092429" y="304624"/>
                  <a:pt x="1172370" y="323386"/>
                </a:cubicBezTo>
                <a:cubicBezTo>
                  <a:pt x="1519788" y="404923"/>
                  <a:pt x="1886048" y="330820"/>
                  <a:pt x="2242887" y="334537"/>
                </a:cubicBezTo>
                <a:cubicBezTo>
                  <a:pt x="2228259" y="1139118"/>
                  <a:pt x="2434942" y="933416"/>
                  <a:pt x="1997560" y="914400"/>
                </a:cubicBezTo>
                <a:cubicBezTo>
                  <a:pt x="1987056" y="913943"/>
                  <a:pt x="1982692" y="929269"/>
                  <a:pt x="1975258" y="936703"/>
                </a:cubicBezTo>
                <a:cubicBezTo>
                  <a:pt x="1971541" y="1107688"/>
                  <a:pt x="2052099" y="1303006"/>
                  <a:pt x="1964107" y="1449659"/>
                </a:cubicBezTo>
                <a:cubicBezTo>
                  <a:pt x="1914347" y="1532592"/>
                  <a:pt x="1710542" y="1528126"/>
                  <a:pt x="1674175" y="1438508"/>
                </a:cubicBezTo>
                <a:cubicBezTo>
                  <a:pt x="1287360" y="485286"/>
                  <a:pt x="1986401" y="798295"/>
                  <a:pt x="1462302" y="613317"/>
                </a:cubicBezTo>
                <a:cubicBezTo>
                  <a:pt x="1235561" y="620751"/>
                  <a:pt x="994777" y="556715"/>
                  <a:pt x="782078" y="635620"/>
                </a:cubicBezTo>
                <a:cubicBezTo>
                  <a:pt x="708810" y="662800"/>
                  <a:pt x="797632" y="796353"/>
                  <a:pt x="770926" y="869795"/>
                </a:cubicBezTo>
                <a:cubicBezTo>
                  <a:pt x="761944" y="894496"/>
                  <a:pt x="718887" y="877230"/>
                  <a:pt x="692868" y="880947"/>
                </a:cubicBezTo>
                <a:cubicBezTo>
                  <a:pt x="681717" y="884664"/>
                  <a:pt x="670420" y="887971"/>
                  <a:pt x="659414" y="892098"/>
                </a:cubicBezTo>
                <a:cubicBezTo>
                  <a:pt x="430734" y="977851"/>
                  <a:pt x="604950" y="946689"/>
                  <a:pt x="625960" y="1471961"/>
                </a:cubicBezTo>
                <a:cubicBezTo>
                  <a:pt x="707736" y="1468244"/>
                  <a:pt x="810834" y="1516006"/>
                  <a:pt x="871287" y="1460810"/>
                </a:cubicBezTo>
                <a:cubicBezTo>
                  <a:pt x="926256" y="1410621"/>
                  <a:pt x="818976" y="1276682"/>
                  <a:pt x="882439" y="1237786"/>
                </a:cubicBezTo>
                <a:cubicBezTo>
                  <a:pt x="977567" y="1179482"/>
                  <a:pt x="1105463" y="1245220"/>
                  <a:pt x="1216975" y="1248937"/>
                </a:cubicBezTo>
                <a:cubicBezTo>
                  <a:pt x="1220692" y="1501698"/>
                  <a:pt x="1165956" y="1762196"/>
                  <a:pt x="1228126" y="2007220"/>
                </a:cubicBezTo>
                <a:cubicBezTo>
                  <a:pt x="1242781" y="2064979"/>
                  <a:pt x="1381575" y="2050173"/>
                  <a:pt x="1406546" y="1996068"/>
                </a:cubicBezTo>
                <a:cubicBezTo>
                  <a:pt x="1465819" y="1867642"/>
                  <a:pt x="1421414" y="1713571"/>
                  <a:pt x="1428848" y="1572322"/>
                </a:cubicBezTo>
                <a:cubicBezTo>
                  <a:pt x="1458585" y="1579756"/>
                  <a:pt x="1489449" y="1583622"/>
                  <a:pt x="1518058" y="1594625"/>
                </a:cubicBezTo>
                <a:cubicBezTo>
                  <a:pt x="1655933" y="1647654"/>
                  <a:pt x="1465602" y="1622549"/>
                  <a:pt x="1685326" y="1661532"/>
                </a:cubicBezTo>
                <a:cubicBezTo>
                  <a:pt x="1877881" y="1695695"/>
                  <a:pt x="2071902" y="1721005"/>
                  <a:pt x="2265190" y="1750742"/>
                </a:cubicBezTo>
                <a:cubicBezTo>
                  <a:pt x="2276974" y="2304579"/>
                  <a:pt x="2101599" y="2274849"/>
                  <a:pt x="2365551" y="2274849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5557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Simulated annealing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1447800"/>
          </a:xfrm>
        </p:spPr>
        <p:txBody>
          <a:bodyPr>
            <a:normAutofit fontScale="92500"/>
          </a:bodyPr>
          <a:lstStyle/>
          <a:p>
            <a:r>
              <a:rPr lang="en-US" sz="2400" b="1" dirty="0"/>
              <a:t>Idea</a:t>
            </a:r>
            <a:r>
              <a:rPr lang="en-US" sz="2400" dirty="0"/>
              <a:t>: First-choice stochastic hill climbing + escape local minima by allowing some “bad” moves but gradually decrease their frequency.</a:t>
            </a:r>
            <a:endParaRPr lang="en-US" sz="2400" i="1" dirty="0"/>
          </a:p>
          <a:p>
            <a:r>
              <a:rPr lang="en-US" sz="2400" dirty="0"/>
              <a:t>Inspired by the process of tempering or hardening metals by decreasing the temperature gradually.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BB88A498-4238-4F25-927A-B25A07FFD214}"/>
              </a:ext>
            </a:extLst>
          </p:cNvPr>
          <p:cNvSpPr/>
          <p:nvPr/>
        </p:nvSpPr>
        <p:spPr>
          <a:xfrm>
            <a:off x="2229852" y="3230843"/>
            <a:ext cx="4704348" cy="2725030"/>
          </a:xfrm>
          <a:custGeom>
            <a:avLst/>
            <a:gdLst>
              <a:gd name="connsiteX0" fmla="*/ 0 w 4704348"/>
              <a:gd name="connsiteY0" fmla="*/ 619262 h 2725030"/>
              <a:gd name="connsiteX1" fmla="*/ 517358 w 4704348"/>
              <a:gd name="connsiteY1" fmla="*/ 619262 h 2725030"/>
              <a:gd name="connsiteX2" fmla="*/ 1624263 w 4704348"/>
              <a:gd name="connsiteY2" fmla="*/ 2724789 h 2725030"/>
              <a:gd name="connsiteX3" fmla="*/ 1973179 w 4704348"/>
              <a:gd name="connsiteY3" fmla="*/ 474883 h 2725030"/>
              <a:gd name="connsiteX4" fmla="*/ 2863516 w 4704348"/>
              <a:gd name="connsiteY4" fmla="*/ 41746 h 2725030"/>
              <a:gd name="connsiteX5" fmla="*/ 3561348 w 4704348"/>
              <a:gd name="connsiteY5" fmla="*/ 1136620 h 2725030"/>
              <a:gd name="connsiteX6" fmla="*/ 3922295 w 4704348"/>
              <a:gd name="connsiteY6" fmla="*/ 366599 h 2725030"/>
              <a:gd name="connsiteX7" fmla="*/ 4704348 w 4704348"/>
              <a:gd name="connsiteY7" fmla="*/ 77841 h 2725030"/>
              <a:gd name="connsiteX8" fmla="*/ 4704348 w 4704348"/>
              <a:gd name="connsiteY8" fmla="*/ 77841 h 2725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4348" h="2725030">
                <a:moveTo>
                  <a:pt x="0" y="619262"/>
                </a:moveTo>
                <a:cubicBezTo>
                  <a:pt x="123324" y="443801"/>
                  <a:pt x="246648" y="268341"/>
                  <a:pt x="517358" y="619262"/>
                </a:cubicBezTo>
                <a:cubicBezTo>
                  <a:pt x="788069" y="970183"/>
                  <a:pt x="1381626" y="2748852"/>
                  <a:pt x="1624263" y="2724789"/>
                </a:cubicBezTo>
                <a:cubicBezTo>
                  <a:pt x="1866900" y="2700726"/>
                  <a:pt x="1766637" y="922057"/>
                  <a:pt x="1973179" y="474883"/>
                </a:cubicBezTo>
                <a:cubicBezTo>
                  <a:pt x="2179721" y="27709"/>
                  <a:pt x="2598821" y="-68543"/>
                  <a:pt x="2863516" y="41746"/>
                </a:cubicBezTo>
                <a:cubicBezTo>
                  <a:pt x="3128211" y="152035"/>
                  <a:pt x="3384885" y="1082478"/>
                  <a:pt x="3561348" y="1136620"/>
                </a:cubicBezTo>
                <a:cubicBezTo>
                  <a:pt x="3737811" y="1190762"/>
                  <a:pt x="3731795" y="543062"/>
                  <a:pt x="3922295" y="366599"/>
                </a:cubicBezTo>
                <a:cubicBezTo>
                  <a:pt x="4112795" y="190136"/>
                  <a:pt x="4704348" y="77841"/>
                  <a:pt x="4704348" y="77841"/>
                </a:cubicBezTo>
                <a:lnTo>
                  <a:pt x="4704348" y="77841"/>
                </a:ln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B738C4E-A95D-489D-9579-FD6EA674D243}"/>
              </a:ext>
            </a:extLst>
          </p:cNvPr>
          <p:cNvCxnSpPr/>
          <p:nvPr/>
        </p:nvCxnSpPr>
        <p:spPr>
          <a:xfrm flipV="1">
            <a:off x="1752600" y="2971801"/>
            <a:ext cx="0" cy="335279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4F3055B-35B4-4F24-B50E-AFEA83252DF1}"/>
              </a:ext>
            </a:extLst>
          </p:cNvPr>
          <p:cNvCxnSpPr/>
          <p:nvPr/>
        </p:nvCxnSpPr>
        <p:spPr>
          <a:xfrm>
            <a:off x="1752600" y="6324600"/>
            <a:ext cx="58674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0FCF25BC-6DE7-4C7F-B463-C41C39C3D4FB}"/>
              </a:ext>
            </a:extLst>
          </p:cNvPr>
          <p:cNvSpPr/>
          <p:nvPr/>
        </p:nvSpPr>
        <p:spPr>
          <a:xfrm>
            <a:off x="3733800" y="5867400"/>
            <a:ext cx="164430" cy="15239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590B38D-363A-4750-9B90-379BC952981D}"/>
              </a:ext>
            </a:extLst>
          </p:cNvPr>
          <p:cNvSpPr/>
          <p:nvPr/>
        </p:nvSpPr>
        <p:spPr>
          <a:xfrm>
            <a:off x="5334000" y="3657609"/>
            <a:ext cx="164430" cy="15239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94592C-C5E3-4E49-AA57-DE1194BE7340}"/>
              </a:ext>
            </a:extLst>
          </p:cNvPr>
          <p:cNvSpPr txBox="1"/>
          <p:nvPr/>
        </p:nvSpPr>
        <p:spPr>
          <a:xfrm rot="16200000">
            <a:off x="13679" y="4460669"/>
            <a:ext cx="2956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 function (minimize)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07E55B-C211-40A0-8CB5-98DD3DB595B9}"/>
              </a:ext>
            </a:extLst>
          </p:cNvPr>
          <p:cNvSpPr txBox="1"/>
          <p:nvPr/>
        </p:nvSpPr>
        <p:spPr>
          <a:xfrm>
            <a:off x="4419600" y="63246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 space</a:t>
            </a:r>
          </a:p>
        </p:txBody>
      </p:sp>
      <p:sp>
        <p:nvSpPr>
          <p:cNvPr id="2" name="Speech Bubble: Rectangle 1">
            <a:extLst>
              <a:ext uri="{FF2B5EF4-FFF2-40B4-BE49-F238E27FC236}">
                <a16:creationId xmlns:a16="http://schemas.microsoft.com/office/drawing/2014/main" id="{FEA9AAFB-F0EB-468F-A6B6-AEADBB6ACFA7}"/>
              </a:ext>
            </a:extLst>
          </p:cNvPr>
          <p:cNvSpPr/>
          <p:nvPr/>
        </p:nvSpPr>
        <p:spPr>
          <a:xfrm>
            <a:off x="5981700" y="2480521"/>
            <a:ext cx="1904999" cy="567488"/>
          </a:xfrm>
          <a:prstGeom prst="wedgeRectCallout">
            <a:avLst>
              <a:gd name="adj1" fmla="val -89043"/>
              <a:gd name="adj2" fmla="val 12186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“bad” local move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018AF8A-3755-47F2-8DCA-44AEBD5C28BE}"/>
              </a:ext>
            </a:extLst>
          </p:cNvPr>
          <p:cNvSpPr/>
          <p:nvPr/>
        </p:nvSpPr>
        <p:spPr>
          <a:xfrm>
            <a:off x="4870785" y="3166917"/>
            <a:ext cx="164430" cy="15239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160C125-8151-450F-B950-4AF441121E06}"/>
              </a:ext>
            </a:extLst>
          </p:cNvPr>
          <p:cNvSpPr/>
          <p:nvPr/>
        </p:nvSpPr>
        <p:spPr>
          <a:xfrm>
            <a:off x="4126831" y="3566359"/>
            <a:ext cx="164430" cy="15239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9820E1-19DE-4652-B094-FE5DC9034E6D}"/>
              </a:ext>
            </a:extLst>
          </p:cNvPr>
          <p:cNvSpPr/>
          <p:nvPr/>
        </p:nvSpPr>
        <p:spPr>
          <a:xfrm>
            <a:off x="3956385" y="5081196"/>
            <a:ext cx="164430" cy="15239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D8F8B6D-96F1-43A5-89C9-E0712A42F7C8}"/>
              </a:ext>
            </a:extLst>
          </p:cNvPr>
          <p:cNvCxnSpPr>
            <a:cxnSpLocks/>
            <a:stCxn id="16" idx="2"/>
            <a:endCxn id="18" idx="7"/>
          </p:cNvCxnSpPr>
          <p:nvPr/>
        </p:nvCxnSpPr>
        <p:spPr>
          <a:xfrm flipH="1">
            <a:off x="4267181" y="3243113"/>
            <a:ext cx="603604" cy="345563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63618E-3997-44A4-BA2F-A4E689AB018A}"/>
              </a:ext>
            </a:extLst>
          </p:cNvPr>
          <p:cNvCxnSpPr>
            <a:cxnSpLocks/>
            <a:stCxn id="3" idx="3"/>
          </p:cNvCxnSpPr>
          <p:nvPr/>
        </p:nvCxnSpPr>
        <p:spPr>
          <a:xfrm flipH="1">
            <a:off x="4038600" y="3705726"/>
            <a:ext cx="164431" cy="1375470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581C6C6-0114-4CDF-8932-468CF2F249FA}"/>
              </a:ext>
            </a:extLst>
          </p:cNvPr>
          <p:cNvCxnSpPr>
            <a:cxnSpLocks/>
            <a:stCxn id="24" idx="1"/>
            <a:endCxn id="16" idx="6"/>
          </p:cNvCxnSpPr>
          <p:nvPr/>
        </p:nvCxnSpPr>
        <p:spPr>
          <a:xfrm flipH="1" flipV="1">
            <a:off x="5035215" y="3243113"/>
            <a:ext cx="322865" cy="436813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689285B-5362-4E22-8540-0C04B7AE626A}"/>
              </a:ext>
            </a:extLst>
          </p:cNvPr>
          <p:cNvCxnSpPr>
            <a:cxnSpLocks/>
            <a:endCxn id="23" idx="7"/>
          </p:cNvCxnSpPr>
          <p:nvPr/>
        </p:nvCxnSpPr>
        <p:spPr>
          <a:xfrm flipH="1">
            <a:off x="3874150" y="5234921"/>
            <a:ext cx="164452" cy="654796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9891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/>
              <a:t>Simulated annealing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915" name="Rectangle 3"/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457200" y="1295400"/>
                <a:ext cx="8229600" cy="2133599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sz="2400" b="1" dirty="0"/>
                  <a:t>Idea</a:t>
                </a:r>
                <a:r>
                  <a:rPr lang="en-US" sz="2400" dirty="0"/>
                  <a:t>: First-choice stochastic hill climbing + escape local minima by allowing some “bad” moves but gradually decrease their frequency.</a:t>
                </a:r>
                <a:endParaRPr lang="en-US" sz="2400" i="1" dirty="0"/>
              </a:p>
              <a:p>
                <a:r>
                  <a:rPr lang="en-US" sz="2400" dirty="0"/>
                  <a:t>Inspired by the process of tempering or hardening metals by decreasing the temperature gradually.</a:t>
                </a:r>
              </a:p>
              <a:p>
                <a:r>
                  <a:rPr lang="en-US" sz="2400" dirty="0"/>
                  <a:t>The probability of accepting “bad” moves (Metropolis acceptance criterion) follows </a:t>
                </a:r>
                <a:r>
                  <a:rPr lang="en-US" sz="2400" b="1" dirty="0">
                    <a:solidFill>
                      <a:srgbClr val="FF0000"/>
                    </a:solidFill>
                  </a:rPr>
                  <a:t>an annealing schedule</a:t>
                </a:r>
                <a:r>
                  <a:rPr lang="en-US" sz="2400" dirty="0"/>
                  <a:t> that reduces the temperature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2400" dirty="0"/>
                  <a:t> over time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400" dirty="0"/>
                  <a:t>.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8915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295400"/>
                <a:ext cx="8229600" cy="2133599"/>
              </a:xfrm>
              <a:blipFill>
                <a:blip r:embed="rId3"/>
                <a:stretch>
                  <a:fillRect l="-815" t="-60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E9E4DA17-3F53-4822-B860-49A5B33E0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948" y="3632101"/>
            <a:ext cx="7327852" cy="2540099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7AE4A8-7D69-473B-BA59-476D06CAF3BE}"/>
              </a:ext>
            </a:extLst>
          </p:cNvPr>
          <p:cNvSpPr txBox="1"/>
          <p:nvPr/>
        </p:nvSpPr>
        <p:spPr>
          <a:xfrm>
            <a:off x="2286000" y="5362545"/>
            <a:ext cx="15240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&lt;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004FB4-62C4-415E-90FA-85687ED76B7E}"/>
              </a:ext>
            </a:extLst>
          </p:cNvPr>
          <p:cNvSpPr txBox="1"/>
          <p:nvPr/>
        </p:nvSpPr>
        <p:spPr>
          <a:xfrm>
            <a:off x="2286000" y="5181600"/>
            <a:ext cx="39624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VALUE(</a:t>
            </a:r>
            <a:r>
              <a:rPr lang="en-US" sz="1600" i="1" dirty="0"/>
              <a:t>next</a:t>
            </a:r>
            <a:r>
              <a:rPr lang="en-US" sz="1600" dirty="0"/>
              <a:t>) – Value(</a:t>
            </a:r>
            <a:r>
              <a:rPr lang="en-US" sz="1600" i="1" dirty="0"/>
              <a:t>current</a:t>
            </a:r>
            <a:r>
              <a:rPr lang="en-US" sz="1600" dirty="0"/>
              <a:t>)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CBA8124E-6934-4A72-B73D-1A88B88D2D55}"/>
              </a:ext>
            </a:extLst>
          </p:cNvPr>
          <p:cNvSpPr/>
          <p:nvPr/>
        </p:nvSpPr>
        <p:spPr>
          <a:xfrm>
            <a:off x="6057900" y="4923688"/>
            <a:ext cx="2324100" cy="338554"/>
          </a:xfrm>
          <a:prstGeom prst="wedgeRectCallout">
            <a:avLst>
              <a:gd name="adj1" fmla="val -113006"/>
              <a:gd name="adj2" fmla="val 1588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Always do good moves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1A378652-AA0A-4C4A-BA6B-041F1F31EF29}"/>
              </a:ext>
            </a:extLst>
          </p:cNvPr>
          <p:cNvSpPr/>
          <p:nvPr/>
        </p:nvSpPr>
        <p:spPr>
          <a:xfrm>
            <a:off x="6370721" y="5424101"/>
            <a:ext cx="1401679" cy="338554"/>
          </a:xfrm>
          <a:prstGeom prst="wedgeRectCallout">
            <a:avLst>
              <a:gd name="adj1" fmla="val -71905"/>
              <a:gd name="adj2" fmla="val 913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“bad” moves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temperature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81199" y="1524000"/>
            <a:ext cx="5240833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4551070" y="5726668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Symbol"/>
              </a:rPr>
              <a:t>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7DC4BD-C726-4154-A629-4DF207E1B84C}"/>
              </a:ext>
            </a:extLst>
          </p:cNvPr>
          <p:cNvSpPr txBox="1"/>
          <p:nvPr/>
        </p:nvSpPr>
        <p:spPr>
          <a:xfrm>
            <a:off x="914400" y="6096000"/>
            <a:ext cx="7805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lower the temperature, the less likely the algorithm will accept a worse state.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DAA81F-8782-45E2-95BD-34C72ABDAA61}"/>
              </a:ext>
            </a:extLst>
          </p:cNvPr>
          <p:cNvSpPr txBox="1"/>
          <p:nvPr/>
        </p:nvSpPr>
        <p:spPr>
          <a:xfrm rot="16200000">
            <a:off x="-391356" y="3397649"/>
            <a:ext cx="4047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Prob. of accepting a worse state </a:t>
            </a:r>
            <a:r>
              <a:rPr lang="en-US" dirty="0">
                <a:sym typeface="Symbol"/>
              </a:rPr>
              <a:t>exp(/</a:t>
            </a:r>
            <a:r>
              <a:rPr lang="en-US" i="1" dirty="0">
                <a:sym typeface="Symbol"/>
              </a:rPr>
              <a:t>T</a:t>
            </a:r>
            <a:r>
              <a:rPr lang="en-US" dirty="0">
                <a:sym typeface="Symbol"/>
              </a:rPr>
              <a:t>)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8142C0CA-4381-4C26-A9BD-CF0952ADCD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-90703"/>
            <a:ext cx="3443503" cy="344350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04CBB6-6246-44D5-9D03-9974A120C8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09862" y="1825625"/>
                <a:ext cx="7805487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dirty="0"/>
                  <a:t>The cooling schedule is very important. </a:t>
                </a:r>
                <a:br>
                  <a:rPr lang="en-US" sz="1800" dirty="0"/>
                </a:br>
                <a:r>
                  <a:rPr lang="en-US" sz="1800" dirty="0"/>
                  <a:t>Popular schedules for the temperature at time </a:t>
                </a:r>
                <a14:m>
                  <m:oMath xmlns:m="http://schemas.openxmlformats.org/officeDocument/2006/math">
                    <m:r>
                      <a:rPr lang="en-US" sz="1800" i="1" dirty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800" dirty="0"/>
                  <a:t>:</a:t>
                </a:r>
              </a:p>
              <a:p>
                <a:r>
                  <a:rPr lang="en-US" sz="1800" b="1" dirty="0"/>
                  <a:t>Classic simulated annealing: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sz="1800" dirty="0"/>
              </a:p>
              <a:p>
                <a:r>
                  <a:rPr lang="en-US" sz="1800" b="1" dirty="0"/>
                  <a:t>Fast simulated annealing </a:t>
                </a:r>
                <a:r>
                  <a:rPr lang="en-US" sz="1800" dirty="0">
                    <a:solidFill>
                      <a:schemeClr val="bg1">
                        <a:lumMod val="50000"/>
                      </a:schemeClr>
                    </a:solidFill>
                  </a:rPr>
                  <a:t>(</a:t>
                </a:r>
                <a:r>
                  <a:rPr lang="en-US" sz="1800" dirty="0" err="1">
                    <a:solidFill>
                      <a:schemeClr val="bg1">
                        <a:lumMod val="50000"/>
                      </a:schemeClr>
                    </a:solidFill>
                  </a:rPr>
                  <a:t>Szy</a:t>
                </a:r>
                <a:r>
                  <a:rPr lang="en-US" sz="1800" dirty="0">
                    <a:solidFill>
                      <a:schemeClr val="bg1">
                        <a:lumMod val="50000"/>
                      </a:schemeClr>
                    </a:solidFill>
                  </a:rPr>
                  <a:t> and Hartley; 1987)</a:t>
                </a:r>
                <a:r>
                  <a:rPr lang="en-US" sz="1800" dirty="0"/>
                  <a:t>	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en-US" sz="1800" dirty="0"/>
              </a:p>
              <a:p>
                <a:r>
                  <a:rPr lang="en-US" sz="1800" b="1" dirty="0"/>
                  <a:t>Exponential cooling  </a:t>
                </a:r>
                <a:r>
                  <a:rPr lang="en-US" sz="1800" dirty="0">
                    <a:solidFill>
                      <a:schemeClr val="bg1">
                        <a:lumMod val="50000"/>
                      </a:schemeClr>
                    </a:solidFill>
                  </a:rPr>
                  <a:t>(Kirkpatrick, </a:t>
                </a:r>
                <a:r>
                  <a:rPr lang="en-US" sz="1800" dirty="0" err="1">
                    <a:solidFill>
                      <a:schemeClr val="bg1">
                        <a:lumMod val="50000"/>
                      </a:schemeClr>
                    </a:solidFill>
                  </a:rPr>
                  <a:t>Gelatt</a:t>
                </a:r>
                <a:r>
                  <a:rPr lang="en-US" sz="1800" dirty="0">
                    <a:solidFill>
                      <a:schemeClr val="bg1">
                        <a:lumMod val="50000"/>
                      </a:schemeClr>
                    </a:solidFill>
                  </a:rPr>
                  <a:t> and </a:t>
                </a:r>
                <a:r>
                  <a:rPr lang="en-US" sz="1800" dirty="0" err="1">
                    <a:solidFill>
                      <a:schemeClr val="bg1">
                        <a:lumMod val="50000"/>
                      </a:schemeClr>
                    </a:solidFill>
                  </a:rPr>
                  <a:t>Vecchi</a:t>
                </a:r>
                <a:r>
                  <a:rPr lang="en-US" sz="1800" dirty="0">
                    <a:solidFill>
                      <a:schemeClr val="bg1">
                        <a:lumMod val="50000"/>
                      </a:schemeClr>
                    </a:solidFill>
                  </a:rPr>
                  <a:t>; 1983) 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-US" sz="1800" dirty="0"/>
                  <a:t>     for   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0.8&lt;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sz="1800" dirty="0"/>
                  <a:t> </a:t>
                </a:r>
              </a:p>
              <a:p>
                <a:pPr marL="0" indent="0">
                  <a:buNone/>
                </a:pPr>
                <a:endParaRPr lang="en-US" sz="18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1600" dirty="0"/>
                  <a:t>Notes:</a:t>
                </a:r>
                <a:endParaRPr lang="en-US" sz="160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600" dirty="0"/>
                  <a:t>The best schedule is typically determined by trial-and-error.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1600" dirty="0"/>
                  <a:t>Choose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600" dirty="0"/>
                  <a:t> to provide a high probability that any move will be accepted at time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 = 0</m:t>
                    </m:r>
                  </m:oMath>
                </a14:m>
                <a:r>
                  <a:rPr lang="en-US" sz="1600" dirty="0"/>
                  <a:t>. </a:t>
                </a:r>
              </a:p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600" dirty="0"/>
                  <a:t> will not be come 0 but very small. Stop when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 (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sz="1600" dirty="0"/>
                  <a:t> is a very small constant).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04CBB6-6246-44D5-9D03-9974A120C8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09862" y="1825625"/>
                <a:ext cx="7805487" cy="4351338"/>
              </a:xfrm>
              <a:blipFill>
                <a:blip r:embed="rId3"/>
                <a:stretch>
                  <a:fillRect l="-625" t="-1261" b="-56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3645D78-63EA-4A10-97DF-4B852383A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Cooling Schedule</a:t>
            </a:r>
          </a:p>
        </p:txBody>
      </p:sp>
    </p:spTree>
    <p:extLst>
      <p:ext uri="{BB962C8B-B14F-4D97-AF65-F5344CB8AC3E}">
        <p14:creationId xmlns:p14="http://schemas.microsoft.com/office/powerpoint/2010/main" val="1403550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annealing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b="1" dirty="0"/>
              <a:t>Guarantee: </a:t>
            </a:r>
            <a:r>
              <a:rPr lang="en-US" sz="2800" dirty="0"/>
              <a:t>If temperature decreases slowly enough, then simulated annealing search will find a global optimum with probability approaching one.</a:t>
            </a:r>
          </a:p>
          <a:p>
            <a:r>
              <a:rPr lang="en-US" sz="2800" dirty="0"/>
              <a:t>However:</a:t>
            </a:r>
          </a:p>
          <a:p>
            <a:pPr lvl="1"/>
            <a:r>
              <a:rPr lang="en-US" sz="2400" dirty="0"/>
              <a:t>This usually takes impractically long.</a:t>
            </a:r>
          </a:p>
          <a:p>
            <a:pPr lvl="1"/>
            <a:r>
              <a:rPr lang="en-US" sz="2400" dirty="0"/>
              <a:t>The more downhill steps you need to escape a local optimum, the less likely you are to make all of them in a row.</a:t>
            </a:r>
          </a:p>
          <a:p>
            <a:r>
              <a:rPr lang="en-US" b="1" dirty="0"/>
              <a:t>Markov Chain Monte Carlo (MCMC) </a:t>
            </a:r>
            <a:r>
              <a:rPr lang="en-US" dirty="0"/>
              <a:t>is a </a:t>
            </a:r>
            <a:r>
              <a:rPr lang="en-US" sz="2800" dirty="0"/>
              <a:t>general family of randomized algorithms for exploring complicated state spaces.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5BECA7-0183-48D3-8C11-FBB314842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272" y="4071597"/>
            <a:ext cx="7886700" cy="1286544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/>
              <a:t>Evolutionary Algorithms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7741F3D-D946-4EFC-AE5A-5B7E09D30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601" y="5572126"/>
            <a:ext cx="7882041" cy="556964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2400" dirty="0">
                <a:solidFill>
                  <a:schemeClr val="tx1"/>
                </a:solidFill>
              </a:rPr>
              <a:t>A Population-based Metaheuristics</a:t>
            </a:r>
          </a:p>
        </p:txBody>
      </p:sp>
      <p:pic>
        <p:nvPicPr>
          <p:cNvPr id="3074" name="Picture 2" descr="How Did Humans Evolve? - HISTORY">
            <a:extLst>
              <a:ext uri="{FF2B5EF4-FFF2-40B4-BE49-F238E27FC236}">
                <a16:creationId xmlns:a16="http://schemas.microsoft.com/office/drawing/2014/main" id="{2ECC42EE-47C5-42B1-BD6F-0F6918D168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50" b="4924"/>
          <a:stretch/>
        </p:blipFill>
        <p:spPr bwMode="auto">
          <a:xfrm>
            <a:off x="20" y="2"/>
            <a:ext cx="9143979" cy="390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55088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FFFAE-EFDF-49BB-8F34-46D96EFC7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Evolutionary algorithms / Genetic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40006-CD6C-43E3-B5D6-AFE7D4019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3034504"/>
          </a:xfrm>
        </p:spPr>
        <p:txBody>
          <a:bodyPr>
            <a:normAutofit fontScale="92500" lnSpcReduction="20000"/>
          </a:bodyPr>
          <a:lstStyle/>
          <a:p>
            <a:r>
              <a:rPr lang="en-US" sz="2600" dirty="0"/>
              <a:t>A metaheuristic for </a:t>
            </a:r>
            <a:r>
              <a:rPr lang="en-US" sz="2600" b="1" dirty="0">
                <a:solidFill>
                  <a:srgbClr val="FF0000"/>
                </a:solidFill>
              </a:rPr>
              <a:t>population-</a:t>
            </a:r>
            <a:r>
              <a:rPr lang="en-US" sz="2600" dirty="0"/>
              <a:t>based optimization.  </a:t>
            </a:r>
          </a:p>
          <a:p>
            <a:r>
              <a:rPr lang="en-US" sz="2600" dirty="0"/>
              <a:t>Uses mechanisms inspired by biological evolution (genetics):</a:t>
            </a:r>
          </a:p>
          <a:p>
            <a:pPr lvl="1"/>
            <a:r>
              <a:rPr lang="en-US" dirty="0"/>
              <a:t>Reproduction: Random selection with probability based on a </a:t>
            </a:r>
            <a:r>
              <a:rPr lang="en-US" b="1" dirty="0">
                <a:solidFill>
                  <a:srgbClr val="FF0000"/>
                </a:solidFill>
              </a:rPr>
              <a:t>fitness</a:t>
            </a:r>
            <a:r>
              <a:rPr lang="en-US" dirty="0"/>
              <a:t> function.</a:t>
            </a:r>
          </a:p>
          <a:p>
            <a:pPr lvl="1"/>
            <a:r>
              <a:rPr lang="en-US" dirty="0"/>
              <a:t>Random recombination (crossover)</a:t>
            </a:r>
          </a:p>
          <a:p>
            <a:pPr lvl="1"/>
            <a:r>
              <a:rPr lang="en-US" dirty="0"/>
              <a:t>Random mutation</a:t>
            </a:r>
          </a:p>
          <a:p>
            <a:pPr lvl="1"/>
            <a:r>
              <a:rPr lang="en-US" dirty="0"/>
              <a:t>Repeated for many generations</a:t>
            </a:r>
          </a:p>
          <a:p>
            <a:pPr lvl="1"/>
            <a:endParaRPr lang="en-US" dirty="0"/>
          </a:p>
          <a:p>
            <a:r>
              <a:rPr lang="en-US" dirty="0"/>
              <a:t>Example: 8-queens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0B2814-F1F8-4D43-86FB-34844A1D7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75" y="4559221"/>
            <a:ext cx="5404128" cy="1670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AA020C-914A-4738-A082-4CB0B2517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146" y="3276600"/>
            <a:ext cx="3359647" cy="101861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E8C26DE-8C8B-435B-8A08-B2B5B13D27E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4140068" y="3771900"/>
            <a:ext cx="1117732" cy="952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10548C8-9565-4B85-A54B-F8DCD640B030}"/>
              </a:ext>
            </a:extLst>
          </p:cNvPr>
          <p:cNvSpPr/>
          <p:nvPr/>
        </p:nvSpPr>
        <p:spPr>
          <a:xfrm>
            <a:off x="5257800" y="3276600"/>
            <a:ext cx="3460418" cy="990600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67621FA5-A37F-4235-B5EC-56DEACF5529C}"/>
              </a:ext>
            </a:extLst>
          </p:cNvPr>
          <p:cNvSpPr/>
          <p:nvPr/>
        </p:nvSpPr>
        <p:spPr>
          <a:xfrm>
            <a:off x="6019801" y="4511899"/>
            <a:ext cx="150321" cy="1386692"/>
          </a:xfrm>
          <a:prstGeom prst="righ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CF9C78B-B750-4717-9BB4-5DC26836BD64}"/>
              </a:ext>
            </a:extLst>
          </p:cNvPr>
          <p:cNvGrpSpPr/>
          <p:nvPr/>
        </p:nvGrpSpPr>
        <p:grpSpPr>
          <a:xfrm>
            <a:off x="425782" y="5255178"/>
            <a:ext cx="5898818" cy="1238184"/>
            <a:chOff x="425782" y="5407578"/>
            <a:chExt cx="5898818" cy="123818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89B68D6-5980-475B-AA49-25096CC09CB2}"/>
                </a:ext>
              </a:extLst>
            </p:cNvPr>
            <p:cNvCxnSpPr/>
            <p:nvPr/>
          </p:nvCxnSpPr>
          <p:spPr>
            <a:xfrm flipH="1" flipV="1">
              <a:off x="425782" y="6598440"/>
              <a:ext cx="5898818" cy="47322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9B7D367-5F94-44A6-B9B6-35E0F28EF273}"/>
                </a:ext>
              </a:extLst>
            </p:cNvPr>
            <p:cNvCxnSpPr/>
            <p:nvPr/>
          </p:nvCxnSpPr>
          <p:spPr>
            <a:xfrm>
              <a:off x="6324600" y="5407578"/>
              <a:ext cx="0" cy="1238184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EF54276-09BB-4C23-A163-3D13FA000847}"/>
                </a:ext>
              </a:extLst>
            </p:cNvPr>
            <p:cNvCxnSpPr/>
            <p:nvPr/>
          </p:nvCxnSpPr>
          <p:spPr>
            <a:xfrm flipV="1">
              <a:off x="425782" y="5407578"/>
              <a:ext cx="0" cy="1190862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0FC71E9F-3D02-48AE-BBF8-D7065F94109C}"/>
                </a:ext>
              </a:extLst>
            </p:cNvPr>
            <p:cNvCxnSpPr/>
            <p:nvPr/>
          </p:nvCxnSpPr>
          <p:spPr>
            <a:xfrm>
              <a:off x="425782" y="5410200"/>
              <a:ext cx="2944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E1A7E4B-27D6-4743-89C5-8CD17FBD5E1A}"/>
              </a:ext>
            </a:extLst>
          </p:cNvPr>
          <p:cNvSpPr txBox="1"/>
          <p:nvPr/>
        </p:nvSpPr>
        <p:spPr>
          <a:xfrm>
            <a:off x="2932296" y="6171357"/>
            <a:ext cx="1357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</a:rPr>
              <a:t>next generation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C36D43F-437A-488E-BFE0-E87F6363C3B5}"/>
              </a:ext>
            </a:extLst>
          </p:cNvPr>
          <p:cNvCxnSpPr>
            <a:cxnSpLocks/>
          </p:cNvCxnSpPr>
          <p:nvPr/>
        </p:nvCxnSpPr>
        <p:spPr>
          <a:xfrm flipH="1">
            <a:off x="2582714" y="6324600"/>
            <a:ext cx="34958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F4686822-ADF9-466B-ACEC-0CE426330DDD}"/>
              </a:ext>
            </a:extLst>
          </p:cNvPr>
          <p:cNvSpPr/>
          <p:nvPr/>
        </p:nvSpPr>
        <p:spPr>
          <a:xfrm>
            <a:off x="6716349" y="4558504"/>
            <a:ext cx="2159946" cy="1288392"/>
          </a:xfrm>
          <a:prstGeom prst="wedgeRoundRectCallout">
            <a:avLst>
              <a:gd name="adj1" fmla="val -29679"/>
              <a:gd name="adj2" fmla="val -7202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Individual = state</a:t>
            </a:r>
            <a:br>
              <a:rPr lang="en-US" dirty="0"/>
            </a:br>
            <a:r>
              <a:rPr lang="en-US" dirty="0"/>
              <a:t>Encoding: row of the queen in each column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3D9B35-D890-4576-8782-BADB83F89341}"/>
              </a:ext>
            </a:extLst>
          </p:cNvPr>
          <p:cNvSpPr txBox="1"/>
          <p:nvPr/>
        </p:nvSpPr>
        <p:spPr>
          <a:xfrm>
            <a:off x="5320291" y="3247299"/>
            <a:ext cx="2359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8</a:t>
            </a:r>
          </a:p>
          <a:p>
            <a:r>
              <a:rPr lang="en-US" sz="800" dirty="0"/>
              <a:t>7</a:t>
            </a:r>
          </a:p>
          <a:p>
            <a:r>
              <a:rPr lang="en-US" sz="800" dirty="0"/>
              <a:t>6</a:t>
            </a:r>
          </a:p>
          <a:p>
            <a:r>
              <a:rPr lang="en-US" sz="800" dirty="0"/>
              <a:t>5</a:t>
            </a:r>
          </a:p>
          <a:p>
            <a:r>
              <a:rPr lang="en-US" sz="800" dirty="0"/>
              <a:t>4</a:t>
            </a:r>
          </a:p>
          <a:p>
            <a:r>
              <a:rPr lang="en-US" sz="800" dirty="0"/>
              <a:t>3</a:t>
            </a:r>
          </a:p>
          <a:p>
            <a:r>
              <a:rPr lang="en-US" sz="800" dirty="0"/>
              <a:t>2</a:t>
            </a:r>
          </a:p>
          <a:p>
            <a:r>
              <a:rPr lang="en-US" sz="8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55524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3CF52F-7B91-4E3D-B499-FCD139183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0" y="215398"/>
            <a:ext cx="5239620" cy="6990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200" dirty="0"/>
              <a:t>Search in Continuous Spaces</a:t>
            </a:r>
          </a:p>
        </p:txBody>
      </p:sp>
      <p:pic>
        <p:nvPicPr>
          <p:cNvPr id="6" name="Picture 2" descr="Chart, surface chart&#10;&#10;Description automatically generated">
            <a:extLst>
              <a:ext uri="{FF2B5EF4-FFF2-40B4-BE49-F238E27FC236}">
                <a16:creationId xmlns:a16="http://schemas.microsoft.com/office/drawing/2014/main" id="{C58B92FC-ED0D-4134-9AA2-84155982BB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10190" r="8094" b="-1"/>
          <a:stretch/>
        </p:blipFill>
        <p:spPr bwMode="auto">
          <a:xfrm>
            <a:off x="691432" y="752935"/>
            <a:ext cx="5821443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7599429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CB77-AB20-45FB-840D-C40141FFD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Discretization of the continuous space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CEE21AE-4AA1-41EA-8900-1C974169C75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Use atomic states to create a graph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Use a grid with spacing of size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endParaRPr lang="en-US" dirty="0"/>
              </a:p>
              <a:p>
                <a:pPr marL="342900" lvl="1" indent="0">
                  <a:buNone/>
                </a:pPr>
                <a:r>
                  <a:rPr lang="en-US" dirty="0"/>
                  <a:t>Note: You probably need a way</a:t>
                </a:r>
                <a:br>
                  <a:rPr lang="en-US" dirty="0"/>
                </a:br>
                <a:r>
                  <a:rPr lang="en-US" dirty="0"/>
                  <a:t>           finer grid!</a:t>
                </a:r>
                <a:br>
                  <a:rPr lang="en-US" dirty="0"/>
                </a:br>
                <a:r>
                  <a:rPr lang="en-US" dirty="0"/>
                  <a:t>     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CEE21AE-4AA1-41EA-8900-1C974169C7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59" t="-35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2948FCF3-99ED-4EF4-B0F2-D5542D41CA18}"/>
              </a:ext>
            </a:extLst>
          </p:cNvPr>
          <p:cNvGrpSpPr/>
          <p:nvPr/>
        </p:nvGrpSpPr>
        <p:grpSpPr>
          <a:xfrm>
            <a:off x="1536546" y="2256287"/>
            <a:ext cx="5702450" cy="1934713"/>
            <a:chOff x="1536546" y="2256287"/>
            <a:chExt cx="5702450" cy="1934713"/>
          </a:xfrm>
        </p:grpSpPr>
        <p:pic>
          <p:nvPicPr>
            <p:cNvPr id="5" name="Picture 4" descr="romania-distances">
              <a:extLst>
                <a:ext uri="{FF2B5EF4-FFF2-40B4-BE49-F238E27FC236}">
                  <a16:creationId xmlns:a16="http://schemas.microsoft.com/office/drawing/2014/main" id="{EB4CC2F8-66AD-494E-B5AA-B5C220E7FC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>
            <a:xfrm>
              <a:off x="4114800" y="2313525"/>
              <a:ext cx="3124196" cy="1877475"/>
            </a:xfrm>
            <a:prstGeom prst="rect">
              <a:avLst/>
            </a:prstGeom>
            <a:noFill/>
            <a:ln/>
          </p:spPr>
        </p:pic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FC2BEE9E-7CC1-4623-87FF-A0641230D9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536546" y="2256287"/>
              <a:ext cx="2330604" cy="1828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8D907417-1BCF-4FF6-B6B7-14C6765A0589}"/>
                </a:ext>
              </a:extLst>
            </p:cNvPr>
            <p:cNvSpPr/>
            <p:nvPr/>
          </p:nvSpPr>
          <p:spPr>
            <a:xfrm>
              <a:off x="3733800" y="3077643"/>
              <a:ext cx="5334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A21ECD-5CDE-4EC0-8491-CA71898D3C4B}"/>
              </a:ext>
            </a:extLst>
          </p:cNvPr>
          <p:cNvCxnSpPr>
            <a:cxnSpLocks/>
          </p:cNvCxnSpPr>
          <p:nvPr/>
        </p:nvCxnSpPr>
        <p:spPr>
          <a:xfrm>
            <a:off x="5924554" y="6492874"/>
            <a:ext cx="25336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185C9B-887E-4F8B-A7C7-589B558587DF}"/>
              </a:ext>
            </a:extLst>
          </p:cNvPr>
          <p:cNvCxnSpPr>
            <a:cxnSpLocks/>
          </p:cNvCxnSpPr>
          <p:nvPr/>
        </p:nvCxnSpPr>
        <p:spPr>
          <a:xfrm flipH="1" flipV="1">
            <a:off x="5937984" y="4419600"/>
            <a:ext cx="1" cy="20732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21D32B6-7648-4FBA-A397-0523CE1D50BE}"/>
              </a:ext>
            </a:extLst>
          </p:cNvPr>
          <p:cNvSpPr txBox="1"/>
          <p:nvPr/>
        </p:nvSpPr>
        <p:spPr>
          <a:xfrm>
            <a:off x="6935234" y="6419784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7DF480-052F-4119-827A-FCE6844F9578}"/>
              </a:ext>
            </a:extLst>
          </p:cNvPr>
          <p:cNvSpPr txBox="1"/>
          <p:nvPr/>
        </p:nvSpPr>
        <p:spPr>
          <a:xfrm>
            <a:off x="5608211" y="5309671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AD23D120-FE88-4C11-BB33-E1E469D8A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3604" y="4648200"/>
            <a:ext cx="2330604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46EB43A-DA48-436E-A6B2-35F6F5E6540F}"/>
              </a:ext>
            </a:extLst>
          </p:cNvPr>
          <p:cNvCxnSpPr/>
          <p:nvPr/>
        </p:nvCxnSpPr>
        <p:spPr>
          <a:xfrm>
            <a:off x="6248404" y="4419600"/>
            <a:ext cx="0" cy="2073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338A24-64F3-4757-8EA2-5679B52A891F}"/>
              </a:ext>
            </a:extLst>
          </p:cNvPr>
          <p:cNvCxnSpPr/>
          <p:nvPr/>
        </p:nvCxnSpPr>
        <p:spPr>
          <a:xfrm>
            <a:off x="6553204" y="4419600"/>
            <a:ext cx="0" cy="2073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0BEAE6-5428-4E4F-9E1F-C49EFE62813D}"/>
              </a:ext>
            </a:extLst>
          </p:cNvPr>
          <p:cNvCxnSpPr/>
          <p:nvPr/>
        </p:nvCxnSpPr>
        <p:spPr>
          <a:xfrm>
            <a:off x="6858004" y="4419600"/>
            <a:ext cx="0" cy="2073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CA98B25-F84C-490D-8FCA-697F380147B6}"/>
              </a:ext>
            </a:extLst>
          </p:cNvPr>
          <p:cNvCxnSpPr/>
          <p:nvPr/>
        </p:nvCxnSpPr>
        <p:spPr>
          <a:xfrm>
            <a:off x="7162804" y="4419600"/>
            <a:ext cx="0" cy="2073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A80FADA-2B4A-4BCE-80A4-9177D219AEA4}"/>
              </a:ext>
            </a:extLst>
          </p:cNvPr>
          <p:cNvCxnSpPr/>
          <p:nvPr/>
        </p:nvCxnSpPr>
        <p:spPr>
          <a:xfrm>
            <a:off x="7467604" y="4419600"/>
            <a:ext cx="0" cy="2073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12FA915-3344-4514-95DA-BB5C149D2A2F}"/>
              </a:ext>
            </a:extLst>
          </p:cNvPr>
          <p:cNvCxnSpPr/>
          <p:nvPr/>
        </p:nvCxnSpPr>
        <p:spPr>
          <a:xfrm>
            <a:off x="7772404" y="4419600"/>
            <a:ext cx="0" cy="2073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F864849-3C58-4C21-8B02-ABE85707CE67}"/>
              </a:ext>
            </a:extLst>
          </p:cNvPr>
          <p:cNvCxnSpPr/>
          <p:nvPr/>
        </p:nvCxnSpPr>
        <p:spPr>
          <a:xfrm>
            <a:off x="8077204" y="4419600"/>
            <a:ext cx="0" cy="2073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E081DDC-C4EE-4522-B73B-B42C786955CE}"/>
              </a:ext>
            </a:extLst>
          </p:cNvPr>
          <p:cNvCxnSpPr>
            <a:cxnSpLocks/>
          </p:cNvCxnSpPr>
          <p:nvPr/>
        </p:nvCxnSpPr>
        <p:spPr>
          <a:xfrm flipH="1" flipV="1">
            <a:off x="5943604" y="6154639"/>
            <a:ext cx="2362200" cy="17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CA3FC65-7464-431A-B6FF-6656C1E7A7DD}"/>
              </a:ext>
            </a:extLst>
          </p:cNvPr>
          <p:cNvCxnSpPr>
            <a:cxnSpLocks/>
          </p:cNvCxnSpPr>
          <p:nvPr/>
        </p:nvCxnSpPr>
        <p:spPr>
          <a:xfrm flipH="1" flipV="1">
            <a:off x="5943604" y="5849839"/>
            <a:ext cx="2362200" cy="17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27126AA-ACC2-4AFE-A09B-E52660D92FEE}"/>
              </a:ext>
            </a:extLst>
          </p:cNvPr>
          <p:cNvCxnSpPr>
            <a:cxnSpLocks/>
          </p:cNvCxnSpPr>
          <p:nvPr/>
        </p:nvCxnSpPr>
        <p:spPr>
          <a:xfrm flipH="1" flipV="1">
            <a:off x="5943604" y="5562600"/>
            <a:ext cx="2362200" cy="17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70E09B-73A3-4135-BACE-7C620BBFB152}"/>
              </a:ext>
            </a:extLst>
          </p:cNvPr>
          <p:cNvCxnSpPr>
            <a:cxnSpLocks/>
          </p:cNvCxnSpPr>
          <p:nvPr/>
        </p:nvCxnSpPr>
        <p:spPr>
          <a:xfrm flipH="1" flipV="1">
            <a:off x="5943604" y="5257800"/>
            <a:ext cx="2362200" cy="17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7FFF577-559A-483B-903B-495718F1E5E4}"/>
              </a:ext>
            </a:extLst>
          </p:cNvPr>
          <p:cNvCxnSpPr>
            <a:cxnSpLocks/>
          </p:cNvCxnSpPr>
          <p:nvPr/>
        </p:nvCxnSpPr>
        <p:spPr>
          <a:xfrm flipH="1" flipV="1">
            <a:off x="5943604" y="4953000"/>
            <a:ext cx="2362200" cy="17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38096B7-AB02-47EB-83A2-3BDF9A6B2B58}"/>
              </a:ext>
            </a:extLst>
          </p:cNvPr>
          <p:cNvCxnSpPr>
            <a:cxnSpLocks/>
          </p:cNvCxnSpPr>
          <p:nvPr/>
        </p:nvCxnSpPr>
        <p:spPr>
          <a:xfrm flipH="1" flipV="1">
            <a:off x="5943604" y="4648200"/>
            <a:ext cx="2362200" cy="17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8954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CB77-AB20-45FB-840D-C40141FFD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Discretization of the continuous space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E21AE-4AA1-41EA-8900-1C974169C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0862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How did we discretize this space?   </a:t>
            </a:r>
          </a:p>
          <a:p>
            <a:endParaRPr lang="en-US" dirty="0"/>
          </a:p>
        </p:txBody>
      </p:sp>
      <p:sp>
        <p:nvSpPr>
          <p:cNvPr id="26" name="Down Arrow 4">
            <a:extLst>
              <a:ext uri="{FF2B5EF4-FFF2-40B4-BE49-F238E27FC236}">
                <a16:creationId xmlns:a16="http://schemas.microsoft.com/office/drawing/2014/main" id="{BA21D0A7-663C-4EE8-A298-5C090BF3D6AF}"/>
              </a:ext>
            </a:extLst>
          </p:cNvPr>
          <p:cNvSpPr/>
          <p:nvPr/>
        </p:nvSpPr>
        <p:spPr>
          <a:xfrm>
            <a:off x="3457296" y="2662237"/>
            <a:ext cx="2286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9F513F-94BA-4C45-AC6A-355537B2A152}"/>
              </a:ext>
            </a:extLst>
          </p:cNvPr>
          <p:cNvSpPr txBox="1"/>
          <p:nvPr/>
        </p:nvSpPr>
        <p:spPr>
          <a:xfrm>
            <a:off x="2943933" y="2272712"/>
            <a:ext cx="1483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Initial state</a:t>
            </a:r>
          </a:p>
        </p:txBody>
      </p:sp>
      <p:sp>
        <p:nvSpPr>
          <p:cNvPr id="33" name="Down Arrow 6">
            <a:extLst>
              <a:ext uri="{FF2B5EF4-FFF2-40B4-BE49-F238E27FC236}">
                <a16:creationId xmlns:a16="http://schemas.microsoft.com/office/drawing/2014/main" id="{D92D673D-A835-4C5C-A94A-54D710F0FF87}"/>
              </a:ext>
            </a:extLst>
          </p:cNvPr>
          <p:cNvSpPr/>
          <p:nvPr/>
        </p:nvSpPr>
        <p:spPr>
          <a:xfrm rot="5400000">
            <a:off x="6145360" y="5367337"/>
            <a:ext cx="2286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D08D5D-E18D-4774-99E9-17089014AD3E}"/>
              </a:ext>
            </a:extLst>
          </p:cNvPr>
          <p:cNvSpPr txBox="1"/>
          <p:nvPr/>
        </p:nvSpPr>
        <p:spPr>
          <a:xfrm>
            <a:off x="6417827" y="5216306"/>
            <a:ext cx="668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Goal 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state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2D9B678F-99E4-403F-8390-467321317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3364060" y="3003663"/>
            <a:ext cx="2667000" cy="270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E42F982A-3EF2-47FC-9218-469F2FF10685}"/>
              </a:ext>
            </a:extLst>
          </p:cNvPr>
          <p:cNvSpPr/>
          <p:nvPr/>
        </p:nvSpPr>
        <p:spPr>
          <a:xfrm>
            <a:off x="5893957" y="5405437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0BBF683-FD53-4807-B4F7-D6A8C52E90C0}"/>
              </a:ext>
            </a:extLst>
          </p:cNvPr>
          <p:cNvSpPr/>
          <p:nvPr/>
        </p:nvSpPr>
        <p:spPr>
          <a:xfrm>
            <a:off x="3501215" y="3003331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B8C36D08-5A69-464D-AA7E-806E695CAD64}"/>
              </a:ext>
            </a:extLst>
          </p:cNvPr>
          <p:cNvSpPr/>
          <p:nvPr/>
        </p:nvSpPr>
        <p:spPr>
          <a:xfrm>
            <a:off x="3539020" y="3196117"/>
            <a:ext cx="2365551" cy="2275128"/>
          </a:xfrm>
          <a:custGeom>
            <a:avLst/>
            <a:gdLst>
              <a:gd name="connsiteX0" fmla="*/ 23795 w 2365551"/>
              <a:gd name="connsiteY0" fmla="*/ 0 h 2275128"/>
              <a:gd name="connsiteX1" fmla="*/ 34946 w 2365551"/>
              <a:gd name="connsiteY1" fmla="*/ 312234 h 2275128"/>
              <a:gd name="connsiteX2" fmla="*/ 336029 w 2365551"/>
              <a:gd name="connsiteY2" fmla="*/ 66908 h 2275128"/>
              <a:gd name="connsiteX3" fmla="*/ 1150068 w 2365551"/>
              <a:gd name="connsiteY3" fmla="*/ 78059 h 2275128"/>
              <a:gd name="connsiteX4" fmla="*/ 1172370 w 2365551"/>
              <a:gd name="connsiteY4" fmla="*/ 323386 h 2275128"/>
              <a:gd name="connsiteX5" fmla="*/ 2242887 w 2365551"/>
              <a:gd name="connsiteY5" fmla="*/ 334537 h 2275128"/>
              <a:gd name="connsiteX6" fmla="*/ 1997560 w 2365551"/>
              <a:gd name="connsiteY6" fmla="*/ 914400 h 2275128"/>
              <a:gd name="connsiteX7" fmla="*/ 1975258 w 2365551"/>
              <a:gd name="connsiteY7" fmla="*/ 936703 h 2275128"/>
              <a:gd name="connsiteX8" fmla="*/ 1964107 w 2365551"/>
              <a:gd name="connsiteY8" fmla="*/ 1449659 h 2275128"/>
              <a:gd name="connsiteX9" fmla="*/ 1674175 w 2365551"/>
              <a:gd name="connsiteY9" fmla="*/ 1438508 h 2275128"/>
              <a:gd name="connsiteX10" fmla="*/ 1462302 w 2365551"/>
              <a:gd name="connsiteY10" fmla="*/ 613317 h 2275128"/>
              <a:gd name="connsiteX11" fmla="*/ 782078 w 2365551"/>
              <a:gd name="connsiteY11" fmla="*/ 635620 h 2275128"/>
              <a:gd name="connsiteX12" fmla="*/ 770926 w 2365551"/>
              <a:gd name="connsiteY12" fmla="*/ 869795 h 2275128"/>
              <a:gd name="connsiteX13" fmla="*/ 692868 w 2365551"/>
              <a:gd name="connsiteY13" fmla="*/ 880947 h 2275128"/>
              <a:gd name="connsiteX14" fmla="*/ 659414 w 2365551"/>
              <a:gd name="connsiteY14" fmla="*/ 892098 h 2275128"/>
              <a:gd name="connsiteX15" fmla="*/ 625960 w 2365551"/>
              <a:gd name="connsiteY15" fmla="*/ 1471961 h 2275128"/>
              <a:gd name="connsiteX16" fmla="*/ 871287 w 2365551"/>
              <a:gd name="connsiteY16" fmla="*/ 1460810 h 2275128"/>
              <a:gd name="connsiteX17" fmla="*/ 882439 w 2365551"/>
              <a:gd name="connsiteY17" fmla="*/ 1237786 h 2275128"/>
              <a:gd name="connsiteX18" fmla="*/ 1216975 w 2365551"/>
              <a:gd name="connsiteY18" fmla="*/ 1248937 h 2275128"/>
              <a:gd name="connsiteX19" fmla="*/ 1228126 w 2365551"/>
              <a:gd name="connsiteY19" fmla="*/ 2007220 h 2275128"/>
              <a:gd name="connsiteX20" fmla="*/ 1406546 w 2365551"/>
              <a:gd name="connsiteY20" fmla="*/ 1996068 h 2275128"/>
              <a:gd name="connsiteX21" fmla="*/ 1428848 w 2365551"/>
              <a:gd name="connsiteY21" fmla="*/ 1572322 h 2275128"/>
              <a:gd name="connsiteX22" fmla="*/ 1518058 w 2365551"/>
              <a:gd name="connsiteY22" fmla="*/ 1594625 h 2275128"/>
              <a:gd name="connsiteX23" fmla="*/ 1685326 w 2365551"/>
              <a:gd name="connsiteY23" fmla="*/ 1661532 h 2275128"/>
              <a:gd name="connsiteX24" fmla="*/ 2265190 w 2365551"/>
              <a:gd name="connsiteY24" fmla="*/ 1750742 h 2275128"/>
              <a:gd name="connsiteX25" fmla="*/ 2365551 w 2365551"/>
              <a:gd name="connsiteY25" fmla="*/ 2274849 h 227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365551" h="2275128">
                <a:moveTo>
                  <a:pt x="23795" y="0"/>
                </a:moveTo>
                <a:cubicBezTo>
                  <a:pt x="27512" y="104078"/>
                  <a:pt x="-38695" y="238593"/>
                  <a:pt x="34946" y="312234"/>
                </a:cubicBezTo>
                <a:cubicBezTo>
                  <a:pt x="385596" y="662884"/>
                  <a:pt x="334314" y="102925"/>
                  <a:pt x="336029" y="66908"/>
                </a:cubicBezTo>
                <a:cubicBezTo>
                  <a:pt x="607375" y="70625"/>
                  <a:pt x="890622" y="-1505"/>
                  <a:pt x="1150068" y="78059"/>
                </a:cubicBezTo>
                <a:cubicBezTo>
                  <a:pt x="1228572" y="102134"/>
                  <a:pt x="1092429" y="304624"/>
                  <a:pt x="1172370" y="323386"/>
                </a:cubicBezTo>
                <a:cubicBezTo>
                  <a:pt x="1519788" y="404923"/>
                  <a:pt x="1886048" y="330820"/>
                  <a:pt x="2242887" y="334537"/>
                </a:cubicBezTo>
                <a:cubicBezTo>
                  <a:pt x="2228259" y="1139118"/>
                  <a:pt x="2434942" y="933416"/>
                  <a:pt x="1997560" y="914400"/>
                </a:cubicBezTo>
                <a:cubicBezTo>
                  <a:pt x="1987056" y="913943"/>
                  <a:pt x="1982692" y="929269"/>
                  <a:pt x="1975258" y="936703"/>
                </a:cubicBezTo>
                <a:cubicBezTo>
                  <a:pt x="1971541" y="1107688"/>
                  <a:pt x="2052099" y="1303006"/>
                  <a:pt x="1964107" y="1449659"/>
                </a:cubicBezTo>
                <a:cubicBezTo>
                  <a:pt x="1914347" y="1532592"/>
                  <a:pt x="1710542" y="1528126"/>
                  <a:pt x="1674175" y="1438508"/>
                </a:cubicBezTo>
                <a:cubicBezTo>
                  <a:pt x="1287360" y="485286"/>
                  <a:pt x="1986401" y="798295"/>
                  <a:pt x="1462302" y="613317"/>
                </a:cubicBezTo>
                <a:cubicBezTo>
                  <a:pt x="1235561" y="620751"/>
                  <a:pt x="994777" y="556715"/>
                  <a:pt x="782078" y="635620"/>
                </a:cubicBezTo>
                <a:cubicBezTo>
                  <a:pt x="708810" y="662800"/>
                  <a:pt x="797632" y="796353"/>
                  <a:pt x="770926" y="869795"/>
                </a:cubicBezTo>
                <a:cubicBezTo>
                  <a:pt x="761944" y="894496"/>
                  <a:pt x="718887" y="877230"/>
                  <a:pt x="692868" y="880947"/>
                </a:cubicBezTo>
                <a:cubicBezTo>
                  <a:pt x="681717" y="884664"/>
                  <a:pt x="670420" y="887971"/>
                  <a:pt x="659414" y="892098"/>
                </a:cubicBezTo>
                <a:cubicBezTo>
                  <a:pt x="430734" y="977851"/>
                  <a:pt x="604950" y="946689"/>
                  <a:pt x="625960" y="1471961"/>
                </a:cubicBezTo>
                <a:cubicBezTo>
                  <a:pt x="707736" y="1468244"/>
                  <a:pt x="810834" y="1516006"/>
                  <a:pt x="871287" y="1460810"/>
                </a:cubicBezTo>
                <a:cubicBezTo>
                  <a:pt x="926256" y="1410621"/>
                  <a:pt x="818976" y="1276682"/>
                  <a:pt x="882439" y="1237786"/>
                </a:cubicBezTo>
                <a:cubicBezTo>
                  <a:pt x="977567" y="1179482"/>
                  <a:pt x="1105463" y="1245220"/>
                  <a:pt x="1216975" y="1248937"/>
                </a:cubicBezTo>
                <a:cubicBezTo>
                  <a:pt x="1220692" y="1501698"/>
                  <a:pt x="1165956" y="1762196"/>
                  <a:pt x="1228126" y="2007220"/>
                </a:cubicBezTo>
                <a:cubicBezTo>
                  <a:pt x="1242781" y="2064979"/>
                  <a:pt x="1381575" y="2050173"/>
                  <a:pt x="1406546" y="1996068"/>
                </a:cubicBezTo>
                <a:cubicBezTo>
                  <a:pt x="1465819" y="1867642"/>
                  <a:pt x="1421414" y="1713571"/>
                  <a:pt x="1428848" y="1572322"/>
                </a:cubicBezTo>
                <a:cubicBezTo>
                  <a:pt x="1458585" y="1579756"/>
                  <a:pt x="1489449" y="1583622"/>
                  <a:pt x="1518058" y="1594625"/>
                </a:cubicBezTo>
                <a:cubicBezTo>
                  <a:pt x="1655933" y="1647654"/>
                  <a:pt x="1465602" y="1622549"/>
                  <a:pt x="1685326" y="1661532"/>
                </a:cubicBezTo>
                <a:cubicBezTo>
                  <a:pt x="1877881" y="1695695"/>
                  <a:pt x="2071902" y="1721005"/>
                  <a:pt x="2265190" y="1750742"/>
                </a:cubicBezTo>
                <a:cubicBezTo>
                  <a:pt x="2276974" y="2304579"/>
                  <a:pt x="2101599" y="2274849"/>
                  <a:pt x="2365551" y="2274849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18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58521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dirty="0"/>
              <a:t>Local search algorithms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>
          <a:xfrm>
            <a:off x="5091564" y="2072218"/>
            <a:ext cx="3519036" cy="2713563"/>
          </a:xfrm>
        </p:spPr>
        <p:txBody>
          <a:bodyPr wrap="square" anchor="ctr">
            <a:spAutoFit/>
          </a:bodyPr>
          <a:lstStyle/>
          <a:p>
            <a:r>
              <a:rPr lang="en-US" sz="2000" b="1" dirty="0"/>
              <a:t>Goal</a:t>
            </a:r>
            <a:r>
              <a:rPr lang="en-US" sz="2000" dirty="0"/>
              <a:t>: A fast and memory-efficient way to find a </a:t>
            </a:r>
            <a:r>
              <a:rPr lang="en-US" sz="2000" b="1" dirty="0">
                <a:solidFill>
                  <a:srgbClr val="FF0000"/>
                </a:solidFill>
              </a:rPr>
              <a:t>good state. </a:t>
            </a:r>
            <a:r>
              <a:rPr lang="en-US" sz="2000" dirty="0"/>
              <a:t>That means to search only a small portion of the search space.</a:t>
            </a:r>
            <a:endParaRPr lang="en-US" sz="2000" b="1" dirty="0">
              <a:solidFill>
                <a:srgbClr val="FF0000"/>
              </a:solidFill>
            </a:endParaRPr>
          </a:p>
          <a:p>
            <a:r>
              <a:rPr lang="en-US" sz="2000" dirty="0"/>
              <a:t>We need an </a:t>
            </a:r>
            <a:r>
              <a:rPr lang="en-US" sz="2000" b="1" dirty="0">
                <a:solidFill>
                  <a:srgbClr val="FF0000"/>
                </a:solidFill>
              </a:rPr>
              <a:t>objective function </a:t>
            </a:r>
            <a:r>
              <a:rPr lang="en-US" sz="2000" dirty="0"/>
              <a:t>over the states hat defines what “good” means </a:t>
            </a:r>
            <a:br>
              <a:rPr lang="en-US" sz="2000" dirty="0"/>
            </a:b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b="1" dirty="0">
                <a:sym typeface="Wingdings" panose="05000000000000000000" pitchFamily="2" charset="2"/>
              </a:rPr>
              <a:t>o</a:t>
            </a:r>
            <a:r>
              <a:rPr lang="en-US" sz="2000" b="1" dirty="0"/>
              <a:t>ptimization problem</a:t>
            </a:r>
            <a:r>
              <a:rPr lang="en-US" sz="2000" dirty="0"/>
              <a:t>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3130" r="1035" b="3"/>
          <a:stretch/>
        </p:blipFill>
        <p:spPr bwMode="auto">
          <a:xfrm>
            <a:off x="304800" y="1676400"/>
            <a:ext cx="4677156" cy="3660185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501778-D679-4E0A-ABBC-F017700FBCAC}"/>
              </a:ext>
            </a:extLst>
          </p:cNvPr>
          <p:cNvSpPr txBox="1"/>
          <p:nvPr/>
        </p:nvSpPr>
        <p:spPr>
          <a:xfrm>
            <a:off x="2331649" y="2493042"/>
            <a:ext cx="290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E8E37F-36B6-4D65-9532-DC425BBBFF77}"/>
              </a:ext>
            </a:extLst>
          </p:cNvPr>
          <p:cNvSpPr txBox="1"/>
          <p:nvPr/>
        </p:nvSpPr>
        <p:spPr>
          <a:xfrm>
            <a:off x="2255449" y="2667075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2B01B5C-61A4-46D2-8695-89D19C2718CF}"/>
              </a:ext>
            </a:extLst>
          </p:cNvPr>
          <p:cNvCxnSpPr>
            <a:cxnSpLocks/>
          </p:cNvCxnSpPr>
          <p:nvPr/>
        </p:nvCxnSpPr>
        <p:spPr>
          <a:xfrm flipH="1">
            <a:off x="2400681" y="2702073"/>
            <a:ext cx="76200" cy="1496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CCC04B2-41D0-4CB0-A58E-0209AC7462E3}"/>
              </a:ext>
            </a:extLst>
          </p:cNvPr>
          <p:cNvSpPr txBox="1"/>
          <p:nvPr/>
        </p:nvSpPr>
        <p:spPr>
          <a:xfrm>
            <a:off x="2317290" y="2512091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3906414B-792D-41EB-872C-668D777CF406}"/>
              </a:ext>
            </a:extLst>
          </p:cNvPr>
          <p:cNvSpPr/>
          <p:nvPr/>
        </p:nvSpPr>
        <p:spPr>
          <a:xfrm>
            <a:off x="1441785" y="1658237"/>
            <a:ext cx="533400" cy="505083"/>
          </a:xfrm>
          <a:prstGeom prst="wedgeRectCallout">
            <a:avLst>
              <a:gd name="adj1" fmla="val 130662"/>
              <a:gd name="adj2" fmla="val 16144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Local move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155767-D297-46D4-A366-7490BECA936C}"/>
              </a:ext>
            </a:extLst>
          </p:cNvPr>
          <p:cNvSpPr txBox="1"/>
          <p:nvPr/>
        </p:nvSpPr>
        <p:spPr>
          <a:xfrm>
            <a:off x="662320" y="5181600"/>
            <a:ext cx="794828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Idea</a:t>
            </a:r>
            <a:r>
              <a:rPr lang="en-US" sz="2400" dirty="0"/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Formulate a solution as the state.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Improve the solution by moving to a neighboring state (i.e., search locally). This is fast and needs little memory (no search tree).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7571D-8E83-4518-8F37-124321FBED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35" t="5707"/>
          <a:stretch/>
        </p:blipFill>
        <p:spPr>
          <a:xfrm>
            <a:off x="5486400" y="152400"/>
            <a:ext cx="3730752" cy="27276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1CB77-AB20-45FB-840D-C40141FFD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Search in continuous </a:t>
            </a:r>
            <a:br>
              <a:rPr lang="en-US" sz="4000" dirty="0"/>
            </a:br>
            <a:r>
              <a:rPr lang="en-US" sz="4000" dirty="0"/>
              <a:t>spaces: Gradient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CEE21AE-4AA1-41EA-8900-1C974169C75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903415"/>
                <a:ext cx="7886700" cy="4802185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endParaRPr lang="en-US" sz="1600" dirty="0"/>
              </a:p>
              <a:p>
                <a:pPr marL="0" indent="0">
                  <a:buNone/>
                </a:pPr>
                <a:r>
                  <a:rPr lang="en-US" sz="1600" dirty="0"/>
                  <a:t>Maximize 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endParaRPr lang="en-US" sz="1600" dirty="0"/>
              </a:p>
              <a:p>
                <a:pPr marL="0" indent="0">
                  <a:buNone/>
                </a:pPr>
                <a:r>
                  <a:rPr lang="en-US" sz="1600" dirty="0"/>
                  <a:t>Gradient at point </a:t>
                </a:r>
                <a14:m>
                  <m:oMath xmlns:m="http://schemas.openxmlformats.org/officeDocument/2006/math">
                    <m:r>
                      <a:rPr lang="en-US" sz="1600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US" sz="1600" dirty="0"/>
                  <a:t>:       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∇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</m:d>
                          </m:num>
                          <m:den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</m:d>
                          </m:num>
                          <m:den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  <m:r>
                          <m:rPr>
                            <m:nor/>
                          </m:rPr>
                          <a:rPr lang="en-US" sz="1600" dirty="0"/>
                          <m:t>, …, </m:t>
                        </m:r>
                        <m:f>
                          <m:f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</m:d>
                          </m:num>
                          <m:den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sSub>
                              <m:sSub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e>
                    </m:d>
                  </m:oMath>
                </a14:m>
                <a:endParaRPr lang="en-US" sz="1600" dirty="0"/>
              </a:p>
              <a:p>
                <a:pPr marL="0" indent="0">
                  <a:buNone/>
                </a:pPr>
                <a:r>
                  <a:rPr lang="en-US" sz="1600" dirty="0"/>
                  <a:t>Find maximum by solving: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∇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1600" b="0" dirty="0">
                  <a:ea typeface="Cambria Math" panose="02040503050406030204" pitchFamily="18" charset="0"/>
                </a:endParaRPr>
              </a:p>
              <a:p>
                <a:endParaRPr lang="en-US" sz="1600" dirty="0"/>
              </a:p>
              <a:p>
                <a:r>
                  <a:rPr lang="en-US" sz="1600" b="1" dirty="0"/>
                  <a:t>Gradient descent (= Steepest-ascend hill climbing for minimization)  </a:t>
                </a:r>
                <a:br>
                  <a:rPr lang="en-US" sz="1600" dirty="0"/>
                </a:br>
                <a:r>
                  <a:rPr lang="en-US" sz="1600" dirty="0"/>
                  <a:t>with step size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endParaRPr lang="en-US" sz="16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16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sz="16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m:rPr>
                        <m:sty m:val="p"/>
                      </m:rP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∇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1600" dirty="0"/>
                  <a:t>  </a:t>
                </a:r>
              </a:p>
              <a:p>
                <a:endParaRPr lang="en-US" sz="1600" b="1" dirty="0"/>
              </a:p>
              <a:p>
                <a:r>
                  <a:rPr lang="en-US" sz="1600" b="1" dirty="0"/>
                  <a:t>Newton-Raphson method</a:t>
                </a:r>
                <a:br>
                  <a:rPr lang="en-US" sz="1600" dirty="0"/>
                </a:br>
                <a:r>
                  <a:rPr lang="en-US" sz="1600" dirty="0"/>
                  <a:t>uses the inverse of the Hessian matrix of the second derivative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1600" dirty="0"/>
                  <a:t> for the step size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endParaRPr lang="en-US" sz="1600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6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sub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m:rPr>
                          <m:sty m:val="p"/>
                        </m:rPr>
                        <a:rPr lang="en-US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1600" dirty="0"/>
              </a:p>
              <a:p>
                <a:pPr marL="0" indent="0">
                  <a:buNone/>
                </a:pPr>
                <a:endParaRPr lang="en-US" sz="1600" dirty="0"/>
              </a:p>
              <a:p>
                <a:pPr marL="0" indent="0">
                  <a:buNone/>
                </a:pPr>
                <a:r>
                  <a:rPr lang="en-US" sz="1600" dirty="0"/>
                  <a:t>May get stuck in a local optimum if the search space is non-convex! Use simulated annealing.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CEE21AE-4AA1-41EA-8900-1C974169C7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903415"/>
                <a:ext cx="7886700" cy="4802185"/>
              </a:xfrm>
              <a:blipFill>
                <a:blip r:embed="rId3"/>
                <a:stretch>
                  <a:fillRect l="-3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C58366AA-2056-4300-84DA-668DFFA94D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6" t="7383" r="55413" b="7025"/>
          <a:stretch/>
        </p:blipFill>
        <p:spPr bwMode="auto">
          <a:xfrm>
            <a:off x="6705600" y="2972328"/>
            <a:ext cx="1828800" cy="198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A696503-F6D8-46BC-B66C-8C24521C4627}"/>
              </a:ext>
            </a:extLst>
          </p:cNvPr>
          <p:cNvCxnSpPr>
            <a:cxnSpLocks/>
          </p:cNvCxnSpPr>
          <p:nvPr/>
        </p:nvCxnSpPr>
        <p:spPr>
          <a:xfrm>
            <a:off x="5715000" y="2880098"/>
            <a:ext cx="1219200" cy="396502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2138AF1-D9A6-4204-8DA9-3C74E869A8D1}"/>
              </a:ext>
            </a:extLst>
          </p:cNvPr>
          <p:cNvCxnSpPr>
            <a:cxnSpLocks/>
          </p:cNvCxnSpPr>
          <p:nvPr/>
        </p:nvCxnSpPr>
        <p:spPr>
          <a:xfrm flipV="1">
            <a:off x="3657601" y="1660340"/>
            <a:ext cx="2209799" cy="70186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Multiplication Sign 13">
            <a:extLst>
              <a:ext uri="{FF2B5EF4-FFF2-40B4-BE49-F238E27FC236}">
                <a16:creationId xmlns:a16="http://schemas.microsoft.com/office/drawing/2014/main" id="{5F986F9B-272C-42A4-8421-C4F51EDACF68}"/>
              </a:ext>
            </a:extLst>
          </p:cNvPr>
          <p:cNvSpPr/>
          <p:nvPr/>
        </p:nvSpPr>
        <p:spPr>
          <a:xfrm>
            <a:off x="8172451" y="1515270"/>
            <a:ext cx="209549" cy="23733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082BC5DE-A2FC-4459-8D5E-4891CF84E8F6}"/>
              </a:ext>
            </a:extLst>
          </p:cNvPr>
          <p:cNvSpPr/>
          <p:nvPr/>
        </p:nvSpPr>
        <p:spPr>
          <a:xfrm>
            <a:off x="8205038" y="3572670"/>
            <a:ext cx="209549" cy="23733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9392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CB77-AB20-45FB-840D-C40141FFD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200" dirty="0"/>
              <a:t>Search in continuous spaces: Empirical Gradient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E21AE-4AA1-41EA-8900-1C974169C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000" dirty="0"/>
              <a:t>What if the mathematical formulation of the objective function is not known?</a:t>
            </a:r>
          </a:p>
          <a:p>
            <a:r>
              <a:rPr lang="en-US" sz="2000" dirty="0"/>
              <a:t>We may have objective values at fixed points, called  the training data.</a:t>
            </a:r>
          </a:p>
          <a:p>
            <a:r>
              <a:rPr lang="en-US" sz="2000" dirty="0"/>
              <a:t>In this case we can use </a:t>
            </a:r>
            <a:r>
              <a:rPr lang="en-US" sz="2000" b="1" dirty="0"/>
              <a:t>empirical gradient search. </a:t>
            </a:r>
            <a:r>
              <a:rPr lang="en-US" sz="2000" dirty="0"/>
              <a:t>This is related to steepest ascend hill climbing in the discretized state space.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We will talk more about search in continuous spaces with loss functions using gradient descend when we talk about </a:t>
            </a:r>
            <a:r>
              <a:rPr lang="en-US" sz="2000" b="1" dirty="0"/>
              <a:t>parameter learning for machine learning. </a:t>
            </a:r>
          </a:p>
        </p:txBody>
      </p:sp>
    </p:spTree>
    <p:extLst>
      <p:ext uri="{BB962C8B-B14F-4D97-AF65-F5344CB8AC3E}">
        <p14:creationId xmlns:p14="http://schemas.microsoft.com/office/powerpoint/2010/main" val="1520952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585216"/>
            <a:ext cx="7886700" cy="1325563"/>
          </a:xfrm>
        </p:spPr>
        <p:txBody>
          <a:bodyPr>
            <a:normAutofit/>
          </a:bodyPr>
          <a:lstStyle/>
          <a:p>
            <a:r>
              <a:rPr lang="en-US" sz="4400" dirty="0"/>
              <a:t>Local search algorithms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053084C0-2E9B-4A4B-884C-FACFE1BD4111}"/>
              </a:ext>
            </a:extLst>
          </p:cNvPr>
          <p:cNvSpPr txBox="1">
            <a:spLocks noChangeArrowheads="1"/>
          </p:cNvSpPr>
          <p:nvPr/>
        </p:nvSpPr>
        <p:spPr>
          <a:xfrm>
            <a:off x="196939" y="2908216"/>
            <a:ext cx="8140524" cy="1325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300" b="1" dirty="0"/>
          </a:p>
          <a:p>
            <a:endParaRPr lang="en-US" sz="23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99C35D-6D24-460D-B6A3-69851B102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300" b="1" dirty="0"/>
              <a:t>Difference to search from the previous chapter:</a:t>
            </a:r>
          </a:p>
          <a:p>
            <a:pPr marL="800100" lvl="1" indent="-457200">
              <a:buFont typeface="+mj-lt"/>
              <a:buAutoNum type="alphaLcParenR"/>
            </a:pPr>
            <a:r>
              <a:rPr lang="en-US" sz="2200" dirty="0"/>
              <a:t>Often no explicit initial state.</a:t>
            </a:r>
          </a:p>
          <a:p>
            <a:pPr marL="800100" lvl="1" indent="-457200">
              <a:buFont typeface="+mj-lt"/>
              <a:buAutoNum type="alphaLcParenR"/>
            </a:pPr>
            <a:r>
              <a:rPr lang="en-US" sz="2200" dirty="0"/>
              <a:t>Goal state is unknown and needs to be identified.</a:t>
            </a:r>
          </a:p>
          <a:p>
            <a:pPr marL="800100" lvl="1" indent="-457200">
              <a:buFont typeface="+mj-lt"/>
              <a:buAutoNum type="alphaLcParenR"/>
            </a:pPr>
            <a:r>
              <a:rPr lang="en-US" sz="2200" dirty="0"/>
              <a:t>Path to goal and path cost are not important.</a:t>
            </a:r>
          </a:p>
          <a:p>
            <a:pPr marL="800100" lvl="1" indent="-457200">
              <a:buFont typeface="+mj-lt"/>
              <a:buAutoNum type="alphaLcParenR"/>
            </a:pPr>
            <a:r>
              <a:rPr lang="en-US" sz="2200" dirty="0"/>
              <a:t>No search tree structure. Just stores the current state.</a:t>
            </a:r>
          </a:p>
          <a:p>
            <a:pPr marL="0" indent="0">
              <a:buNone/>
            </a:pPr>
            <a:endParaRPr lang="en-US" sz="2300" b="1" dirty="0"/>
          </a:p>
          <a:p>
            <a:pPr marL="0" indent="0">
              <a:buNone/>
            </a:pPr>
            <a:r>
              <a:rPr lang="en-US" sz="2300" b="1" dirty="0"/>
              <a:t>Use in AI</a:t>
            </a:r>
          </a:p>
          <a:p>
            <a:r>
              <a:rPr lang="en-US" sz="2300" b="1" dirty="0"/>
              <a:t>Utility-based agent</a:t>
            </a:r>
            <a:r>
              <a:rPr lang="en-US" sz="2300" dirty="0"/>
              <a:t>: Use utility as the objective function and always move to higher utility states. A greedy method used for complicated/large state spaces or online search.</a:t>
            </a:r>
          </a:p>
          <a:p>
            <a:r>
              <a:rPr lang="en-US" sz="2300" b="1" dirty="0"/>
              <a:t>Goal-based agent</a:t>
            </a:r>
            <a:r>
              <a:rPr lang="en-US" sz="2300" dirty="0"/>
              <a:t>: Identify a good goal state with a good objective function value before planning the path to that state.</a:t>
            </a:r>
          </a:p>
          <a:p>
            <a:r>
              <a:rPr lang="en-US" sz="2300" b="1" dirty="0"/>
              <a:t>General optimization</a:t>
            </a:r>
            <a:r>
              <a:rPr lang="en-US" sz="2300" dirty="0"/>
              <a:t>: Use for effective heuristic search in large or continuous spaces (with an infinite state space).</a:t>
            </a:r>
          </a:p>
        </p:txBody>
      </p:sp>
    </p:spTree>
    <p:extLst>
      <p:ext uri="{BB962C8B-B14F-4D97-AF65-F5344CB8AC3E}">
        <p14:creationId xmlns:p14="http://schemas.microsoft.com/office/powerpoint/2010/main" val="24127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Black Chess Queen Clip Art at Clker.com - vector clip art online, royalty  free &amp; public domain">
            <a:extLst>
              <a:ext uri="{FF2B5EF4-FFF2-40B4-BE49-F238E27FC236}">
                <a16:creationId xmlns:a16="http://schemas.microsoft.com/office/drawing/2014/main" id="{7A5B1F03-D252-42DE-9794-C13547EF7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423" y="181426"/>
            <a:ext cx="2811340" cy="263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3837658" y="629266"/>
            <a:ext cx="4817137" cy="1676603"/>
          </a:xfrm>
        </p:spPr>
        <p:txBody>
          <a:bodyPr>
            <a:normAutofit/>
          </a:bodyPr>
          <a:lstStyle/>
          <a:p>
            <a:r>
              <a:rPr lang="en-US" dirty="0"/>
              <a:t>Example: </a:t>
            </a:r>
            <a:br>
              <a:rPr lang="en-US" dirty="0"/>
            </a:br>
            <a:r>
              <a:rPr lang="en-US" i="1" dirty="0"/>
              <a:t>n</a:t>
            </a:r>
            <a:r>
              <a:rPr lang="en-US" dirty="0"/>
              <a:t>-queens problem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3837660" y="2438400"/>
            <a:ext cx="4817136" cy="3785419"/>
          </a:xfrm>
        </p:spPr>
        <p:txBody>
          <a:bodyPr>
            <a:normAutofit/>
          </a:bodyPr>
          <a:lstStyle/>
          <a:p>
            <a:r>
              <a:rPr lang="en-US" sz="2000" b="1" dirty="0"/>
              <a:t>Goal</a:t>
            </a:r>
            <a:r>
              <a:rPr lang="en-US" sz="2000" dirty="0"/>
              <a:t>: Put </a:t>
            </a:r>
            <a:r>
              <a:rPr lang="en-US" sz="2000" i="1" dirty="0"/>
              <a:t>n</a:t>
            </a:r>
            <a:r>
              <a:rPr lang="en-US" sz="2000" dirty="0"/>
              <a:t> queens on an </a:t>
            </a:r>
            <a:r>
              <a:rPr lang="en-US" sz="2000" i="1" dirty="0"/>
              <a:t>n </a:t>
            </a:r>
            <a:r>
              <a:rPr lang="en-US" sz="2000" i="1" dirty="0">
                <a:cs typeface="Arial" pitchFamily="34" charset="0"/>
              </a:rPr>
              <a:t>× </a:t>
            </a:r>
            <a:r>
              <a:rPr lang="en-US" sz="2000" i="1" dirty="0"/>
              <a:t>n</a:t>
            </a:r>
            <a:r>
              <a:rPr lang="en-US" sz="2000" dirty="0"/>
              <a:t> board with no two queens on the same row, column, or diagonal.</a:t>
            </a:r>
          </a:p>
          <a:p>
            <a:endParaRPr lang="en-US" sz="2000" b="1" dirty="0"/>
          </a:p>
          <a:p>
            <a:r>
              <a:rPr lang="en-US" sz="2000" b="1" dirty="0"/>
              <a:t>State space: </a:t>
            </a:r>
            <a:r>
              <a:rPr lang="en-US" sz="2000" dirty="0"/>
              <a:t>All possible </a:t>
            </a:r>
            <a:r>
              <a:rPr lang="en-US" sz="2000" i="1" dirty="0"/>
              <a:t>n</a:t>
            </a:r>
            <a:r>
              <a:rPr lang="en-US" sz="2000" dirty="0"/>
              <a:t>-queen configurations. </a:t>
            </a:r>
            <a:r>
              <a:rPr lang="en-US" sz="2000" b="1" dirty="0"/>
              <a:t>How many are there?</a:t>
            </a:r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What is a possible </a:t>
            </a:r>
            <a:r>
              <a:rPr lang="en-US" sz="2000" b="1" dirty="0"/>
              <a:t>objective function</a:t>
            </a:r>
            <a:r>
              <a:rPr lang="en-US" sz="2000" dirty="0"/>
              <a:t>?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685800" y="3716228"/>
            <a:ext cx="2269998" cy="2376256"/>
          </a:xfrm>
          <a:prstGeom prst="rect">
            <a:avLst/>
          </a:prstGeom>
          <a:noFill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/>
          <a:stretch>
            <a:fillRect/>
          </a:stretch>
        </p:blipFill>
        <p:spPr bwMode="auto">
          <a:xfrm>
            <a:off x="685800" y="1143000"/>
            <a:ext cx="2269997" cy="2376255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90577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>
            <a:extLst>
              <a:ext uri="{FF2B5EF4-FFF2-40B4-BE49-F238E27FC236}">
                <a16:creationId xmlns:a16="http://schemas.microsoft.com/office/drawing/2014/main" id="{E302B00F-033E-481D-98E8-A907EFCF8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685800" y="1143000"/>
            <a:ext cx="2269997" cy="2376255"/>
          </a:xfrm>
          <a:prstGeom prst="rect">
            <a:avLst/>
          </a:prstGeom>
          <a:noFill/>
          <a:effectLst/>
        </p:spPr>
      </p:pic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3837658" y="629266"/>
            <a:ext cx="4817137" cy="1676603"/>
          </a:xfrm>
        </p:spPr>
        <p:txBody>
          <a:bodyPr>
            <a:normAutofit/>
          </a:bodyPr>
          <a:lstStyle/>
          <a:p>
            <a:r>
              <a:rPr lang="en-US" dirty="0"/>
              <a:t>Example: </a:t>
            </a:r>
            <a:br>
              <a:rPr lang="en-US" dirty="0"/>
            </a:br>
            <a:r>
              <a:rPr lang="en-US" i="1" dirty="0"/>
              <a:t>n</a:t>
            </a:r>
            <a:r>
              <a:rPr lang="en-US" dirty="0"/>
              <a:t>-queens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3795" name="Rectangle 3"/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3837660" y="2438400"/>
                <a:ext cx="4817136" cy="3785419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sz="2400" b="1" dirty="0"/>
                  <a:t>Goal</a:t>
                </a:r>
                <a:r>
                  <a:rPr lang="en-US" sz="2400" dirty="0"/>
                  <a:t>: Put </a:t>
                </a:r>
                <a:r>
                  <a:rPr lang="en-US" sz="2400" i="1" dirty="0"/>
                  <a:t>n</a:t>
                </a:r>
                <a:r>
                  <a:rPr lang="en-US" sz="2400" dirty="0"/>
                  <a:t> queens on an </a:t>
                </a:r>
                <a:r>
                  <a:rPr lang="en-US" sz="2400" i="1" dirty="0"/>
                  <a:t>n </a:t>
                </a:r>
                <a:r>
                  <a:rPr lang="en-US" sz="2400" i="1" dirty="0">
                    <a:cs typeface="Arial" pitchFamily="34" charset="0"/>
                  </a:rPr>
                  <a:t>× </a:t>
                </a:r>
                <a:r>
                  <a:rPr lang="en-US" sz="2400" i="1" dirty="0"/>
                  <a:t>n</a:t>
                </a:r>
                <a:r>
                  <a:rPr lang="en-US" sz="2400" dirty="0"/>
                  <a:t> board with no two queens on the same row, column, or diagonal</a:t>
                </a:r>
              </a:p>
              <a:p>
                <a:endParaRPr lang="en-US" sz="2400" b="1" dirty="0"/>
              </a:p>
              <a:p>
                <a:r>
                  <a:rPr lang="en-US" sz="2400" b="1" dirty="0"/>
                  <a:t>State space: </a:t>
                </a:r>
                <a:r>
                  <a:rPr lang="en-US" sz="2400" dirty="0"/>
                  <a:t>all possible </a:t>
                </a:r>
                <a:r>
                  <a:rPr lang="en-US" sz="2400" i="1" dirty="0"/>
                  <a:t>n</a:t>
                </a:r>
                <a:r>
                  <a:rPr lang="en-US" sz="2400" dirty="0"/>
                  <a:t>-queen configurations: </a:t>
                </a:r>
                <a:br>
                  <a:rPr lang="en-US" sz="2400" dirty="0"/>
                </a:br>
                <a:r>
                  <a:rPr lang="en-US" sz="2400" dirty="0">
                    <a:solidFill>
                      <a:srgbClr val="FF0000"/>
                    </a:solidFill>
                  </a:rPr>
                  <a:t>4-queens problem: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en-US" sz="24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16</m:t>
                            </m:r>
                          </m:num>
                          <m:den>
                            <m: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=1820</m:t>
                    </m:r>
                  </m:oMath>
                </a14:m>
                <a:endParaRPr lang="en-US" sz="2400" b="1" dirty="0">
                  <a:solidFill>
                    <a:srgbClr val="FF0000"/>
                  </a:solidFill>
                </a:endParaRPr>
              </a:p>
              <a:p>
                <a:endParaRPr lang="en-US" sz="2400" dirty="0"/>
              </a:p>
              <a:p>
                <a:r>
                  <a:rPr lang="en-US" sz="2400" dirty="0"/>
                  <a:t>What is a possible </a:t>
                </a:r>
                <a:r>
                  <a:rPr lang="en-US" sz="2400" b="1" dirty="0"/>
                  <a:t>objective function</a:t>
                </a:r>
                <a:r>
                  <a:rPr lang="en-US" sz="2400" dirty="0"/>
                  <a:t>?</a:t>
                </a:r>
              </a:p>
              <a:p>
                <a:pPr marL="0" indent="0" algn="ctr">
                  <a:buNone/>
                </a:pPr>
                <a:r>
                  <a:rPr lang="en-US" sz="2200" b="1" dirty="0">
                    <a:solidFill>
                      <a:srgbClr val="FF0000"/>
                    </a:solidFill>
                  </a:rPr>
                  <a:t>Minimize the number of pairwise conflicts</a:t>
                </a:r>
              </a:p>
              <a:p>
                <a:pPr marL="0" indent="0" algn="ctr">
                  <a:buNone/>
                </a:pPr>
                <a:r>
                  <a:rPr lang="en-US" sz="1900" b="1" dirty="0">
                    <a:solidFill>
                      <a:srgbClr val="FF0000"/>
                    </a:solidFill>
                  </a:rPr>
                  <a:t>Note: </a:t>
                </a:r>
                <a:r>
                  <a:rPr lang="en-US" sz="1900" dirty="0">
                    <a:solidFill>
                      <a:srgbClr val="FF0000"/>
                    </a:solidFill>
                  </a:rPr>
                  <a:t>this can be seen as a heuristic used in informed search.</a:t>
                </a:r>
              </a:p>
            </p:txBody>
          </p:sp>
        </mc:Choice>
        <mc:Fallback>
          <p:sp>
            <p:nvSpPr>
              <p:cNvPr id="33795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37660" y="2438400"/>
                <a:ext cx="4817136" cy="3785419"/>
              </a:xfrm>
              <a:blipFill>
                <a:blip r:embed="rId4"/>
                <a:stretch>
                  <a:fillRect l="-1519" t="-3543" r="-5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/>
          <a:stretch>
            <a:fillRect/>
          </a:stretch>
        </p:blipFill>
        <p:spPr bwMode="auto">
          <a:xfrm>
            <a:off x="685800" y="3716228"/>
            <a:ext cx="2269998" cy="2376256"/>
          </a:xfrm>
          <a:prstGeom prst="rect">
            <a:avLst/>
          </a:prstGeom>
          <a:noFill/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5C8B8165-DAFB-4507-9B7D-87FA081E5FC3}"/>
              </a:ext>
            </a:extLst>
          </p:cNvPr>
          <p:cNvSpPr/>
          <p:nvPr/>
        </p:nvSpPr>
        <p:spPr>
          <a:xfrm>
            <a:off x="1225296" y="1143000"/>
            <a:ext cx="685800" cy="130818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D235F5F-13B2-44AF-A581-4EF2FE686016}"/>
              </a:ext>
            </a:extLst>
          </p:cNvPr>
          <p:cNvSpPr/>
          <p:nvPr/>
        </p:nvSpPr>
        <p:spPr>
          <a:xfrm rot="2455604">
            <a:off x="956827" y="1677722"/>
            <a:ext cx="685800" cy="130818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290F7D-C942-4D81-A391-6F834D948001}"/>
              </a:ext>
            </a:extLst>
          </p:cNvPr>
          <p:cNvSpPr txBox="1"/>
          <p:nvPr/>
        </p:nvSpPr>
        <p:spPr>
          <a:xfrm>
            <a:off x="1299727" y="718010"/>
            <a:ext cx="1148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2 conflicts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C8693F-28D7-4E3C-BAC7-6D55CB84B445}"/>
              </a:ext>
            </a:extLst>
          </p:cNvPr>
          <p:cNvSpPr txBox="1"/>
          <p:nvPr/>
        </p:nvSpPr>
        <p:spPr>
          <a:xfrm>
            <a:off x="1271653" y="5955324"/>
            <a:ext cx="1148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0 conflicts</a:t>
            </a:r>
          </a:p>
        </p:txBody>
      </p:sp>
      <p:pic>
        <p:nvPicPr>
          <p:cNvPr id="11" name="Picture 2" descr="Black Chess Queen Clip Art at Clker.com - vector clip art online, royalty  free &amp; public domain">
            <a:extLst>
              <a:ext uri="{FF2B5EF4-FFF2-40B4-BE49-F238E27FC236}">
                <a16:creationId xmlns:a16="http://schemas.microsoft.com/office/drawing/2014/main" id="{19697228-0278-4139-8392-1B67742A9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423" y="181426"/>
            <a:ext cx="2811340" cy="263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851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23424" r="4595"/>
          <a:stretch/>
        </p:blipFill>
        <p:spPr bwMode="auto">
          <a:xfrm>
            <a:off x="20" y="10"/>
            <a:ext cx="9141694" cy="6857990"/>
          </a:xfrm>
          <a:prstGeom prst="rect">
            <a:avLst/>
          </a:prstGeom>
          <a:noFill/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8262707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547" y="4114800"/>
            <a:ext cx="6949328" cy="622836"/>
          </a:xfrm>
        </p:spPr>
        <p:txBody>
          <a:bodyPr>
            <a:normAutofit/>
          </a:bodyPr>
          <a:lstStyle/>
          <a:p>
            <a:r>
              <a:rPr lang="en-US" sz="3100" dirty="0"/>
              <a:t>Example: Traveling salesman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547" y="4648200"/>
            <a:ext cx="7173771" cy="1457961"/>
          </a:xfrm>
        </p:spPr>
        <p:txBody>
          <a:bodyPr>
            <a:normAutofit fontScale="92500" lnSpcReduction="10000"/>
          </a:bodyPr>
          <a:lstStyle/>
          <a:p>
            <a:r>
              <a:rPr lang="en-US" sz="1600" b="1" dirty="0"/>
              <a:t>Goal</a:t>
            </a:r>
            <a:r>
              <a:rPr lang="en-US" sz="1600" dirty="0"/>
              <a:t>: Find the shortest tour connecting a given set of cities</a:t>
            </a:r>
          </a:p>
          <a:p>
            <a:r>
              <a:rPr lang="en-US" sz="1600" b="1" dirty="0"/>
              <a:t>State space: </a:t>
            </a:r>
            <a:r>
              <a:rPr lang="en-US" sz="1600" dirty="0"/>
              <a:t>all possible tours (states are not individual cities!)</a:t>
            </a:r>
          </a:p>
          <a:p>
            <a:r>
              <a:rPr lang="en-US" sz="1600" b="1" dirty="0"/>
              <a:t>Objective function: </a:t>
            </a:r>
            <a:r>
              <a:rPr lang="en-US" sz="1600" dirty="0"/>
              <a:t>minimize the length of the tour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F0000"/>
                </a:solidFill>
              </a:rPr>
              <a:t>Note: </a:t>
            </a:r>
            <a:r>
              <a:rPr lang="en-US" sz="1600" dirty="0"/>
              <a:t>We have solved a different problem with uninformed/informed search! Each city was defined as a state and the path was the solution.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D277C26-B61A-48F9-B1BE-5CF1A6508E41}"/>
              </a:ext>
            </a:extLst>
          </p:cNvPr>
          <p:cNvSpPr/>
          <p:nvPr/>
        </p:nvSpPr>
        <p:spPr>
          <a:xfrm>
            <a:off x="1001635" y="1046747"/>
            <a:ext cx="1055765" cy="1961148"/>
          </a:xfrm>
          <a:custGeom>
            <a:avLst/>
            <a:gdLst>
              <a:gd name="connsiteX0" fmla="*/ 1055765 w 1055765"/>
              <a:gd name="connsiteY0" fmla="*/ 1961148 h 1961148"/>
              <a:gd name="connsiteX1" fmla="*/ 971544 w 1055765"/>
              <a:gd name="connsiteY1" fmla="*/ 1925053 h 1961148"/>
              <a:gd name="connsiteX2" fmla="*/ 899354 w 1055765"/>
              <a:gd name="connsiteY2" fmla="*/ 1888958 h 1961148"/>
              <a:gd name="connsiteX3" fmla="*/ 863260 w 1055765"/>
              <a:gd name="connsiteY3" fmla="*/ 1540042 h 1961148"/>
              <a:gd name="connsiteX4" fmla="*/ 839197 w 1055765"/>
              <a:gd name="connsiteY4" fmla="*/ 1503948 h 1961148"/>
              <a:gd name="connsiteX5" fmla="*/ 430123 w 1055765"/>
              <a:gd name="connsiteY5" fmla="*/ 1455821 h 1961148"/>
              <a:gd name="connsiteX6" fmla="*/ 321839 w 1055765"/>
              <a:gd name="connsiteY6" fmla="*/ 1239253 h 1961148"/>
              <a:gd name="connsiteX7" fmla="*/ 249649 w 1055765"/>
              <a:gd name="connsiteY7" fmla="*/ 1118937 h 1961148"/>
              <a:gd name="connsiteX8" fmla="*/ 213554 w 1055765"/>
              <a:gd name="connsiteY8" fmla="*/ 1058779 h 1961148"/>
              <a:gd name="connsiteX9" fmla="*/ 177460 w 1055765"/>
              <a:gd name="connsiteY9" fmla="*/ 1010653 h 1961148"/>
              <a:gd name="connsiteX10" fmla="*/ 153397 w 1055765"/>
              <a:gd name="connsiteY10" fmla="*/ 890337 h 1961148"/>
              <a:gd name="connsiteX11" fmla="*/ 117302 w 1055765"/>
              <a:gd name="connsiteY11" fmla="*/ 866274 h 1961148"/>
              <a:gd name="connsiteX12" fmla="*/ 81207 w 1055765"/>
              <a:gd name="connsiteY12" fmla="*/ 757990 h 1961148"/>
              <a:gd name="connsiteX13" fmla="*/ 9018 w 1055765"/>
              <a:gd name="connsiteY13" fmla="*/ 685800 h 1961148"/>
              <a:gd name="connsiteX14" fmla="*/ 213554 w 1055765"/>
              <a:gd name="connsiteY14" fmla="*/ 132348 h 1961148"/>
              <a:gd name="connsiteX15" fmla="*/ 249649 w 1055765"/>
              <a:gd name="connsiteY15" fmla="*/ 108285 h 1961148"/>
              <a:gd name="connsiteX16" fmla="*/ 285744 w 1055765"/>
              <a:gd name="connsiteY16" fmla="*/ 24064 h 1961148"/>
              <a:gd name="connsiteX17" fmla="*/ 309807 w 1055765"/>
              <a:gd name="connsiteY17" fmla="*/ 0 h 1961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55765" h="1961148">
                <a:moveTo>
                  <a:pt x="1055765" y="1961148"/>
                </a:moveTo>
                <a:cubicBezTo>
                  <a:pt x="1027691" y="1949116"/>
                  <a:pt x="999276" y="1937852"/>
                  <a:pt x="971544" y="1925053"/>
                </a:cubicBezTo>
                <a:cubicBezTo>
                  <a:pt x="947117" y="1913779"/>
                  <a:pt x="906638" y="1914857"/>
                  <a:pt x="899354" y="1888958"/>
                </a:cubicBezTo>
                <a:cubicBezTo>
                  <a:pt x="867697" y="1776399"/>
                  <a:pt x="881310" y="1655566"/>
                  <a:pt x="863260" y="1540042"/>
                </a:cubicBezTo>
                <a:cubicBezTo>
                  <a:pt x="861028" y="1525755"/>
                  <a:pt x="853391" y="1506708"/>
                  <a:pt x="839197" y="1503948"/>
                </a:cubicBezTo>
                <a:cubicBezTo>
                  <a:pt x="704423" y="1477742"/>
                  <a:pt x="566481" y="1471863"/>
                  <a:pt x="430123" y="1455821"/>
                </a:cubicBezTo>
                <a:cubicBezTo>
                  <a:pt x="289208" y="1408850"/>
                  <a:pt x="380080" y="1462513"/>
                  <a:pt x="321839" y="1239253"/>
                </a:cubicBezTo>
                <a:cubicBezTo>
                  <a:pt x="290913" y="1120701"/>
                  <a:pt x="300728" y="1187042"/>
                  <a:pt x="249649" y="1118937"/>
                </a:cubicBezTo>
                <a:cubicBezTo>
                  <a:pt x="235618" y="1100229"/>
                  <a:pt x="226526" y="1078237"/>
                  <a:pt x="213554" y="1058779"/>
                </a:cubicBezTo>
                <a:cubicBezTo>
                  <a:pt x="202431" y="1042094"/>
                  <a:pt x="189491" y="1026695"/>
                  <a:pt x="177460" y="1010653"/>
                </a:cubicBezTo>
                <a:cubicBezTo>
                  <a:pt x="169439" y="970548"/>
                  <a:pt x="169128" y="928090"/>
                  <a:pt x="153397" y="890337"/>
                </a:cubicBezTo>
                <a:cubicBezTo>
                  <a:pt x="147835" y="876989"/>
                  <a:pt x="124226" y="878969"/>
                  <a:pt x="117302" y="866274"/>
                </a:cubicBezTo>
                <a:cubicBezTo>
                  <a:pt x="99083" y="832873"/>
                  <a:pt x="100782" y="790615"/>
                  <a:pt x="81207" y="757990"/>
                </a:cubicBezTo>
                <a:cubicBezTo>
                  <a:pt x="63699" y="728809"/>
                  <a:pt x="9018" y="685800"/>
                  <a:pt x="9018" y="685800"/>
                </a:cubicBezTo>
                <a:cubicBezTo>
                  <a:pt x="47587" y="-85576"/>
                  <a:pt x="-120598" y="355113"/>
                  <a:pt x="213554" y="132348"/>
                </a:cubicBezTo>
                <a:lnTo>
                  <a:pt x="249649" y="108285"/>
                </a:lnTo>
                <a:cubicBezTo>
                  <a:pt x="261733" y="59949"/>
                  <a:pt x="255529" y="61832"/>
                  <a:pt x="285744" y="24064"/>
                </a:cubicBezTo>
                <a:cubicBezTo>
                  <a:pt x="292830" y="15206"/>
                  <a:pt x="309807" y="0"/>
                  <a:pt x="309807" y="0"/>
                </a:cubicBezTo>
              </a:path>
            </a:pathLst>
          </a:custGeom>
          <a:noFill/>
          <a:ln w="76200">
            <a:solidFill>
              <a:srgbClr val="7030A0">
                <a:alpha val="6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o Dirt Bike Can Master This Impossible Hill Climb - The Drive">
            <a:extLst>
              <a:ext uri="{FF2B5EF4-FFF2-40B4-BE49-F238E27FC236}">
                <a16:creationId xmlns:a16="http://schemas.microsoft.com/office/drawing/2014/main" id="{A000EF0C-FEDF-49DF-9D73-9DF027F780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11" t="9091" r="13607"/>
          <a:stretch/>
        </p:blipFill>
        <p:spPr bwMode="auto">
          <a:xfrm>
            <a:off x="20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303414" y="4114800"/>
            <a:ext cx="6021186" cy="1364728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400" b="1" dirty="0"/>
              <a:t>Hill-Climbing Search </a:t>
            </a:r>
            <a:br>
              <a:rPr lang="en-US" sz="4400" b="1" dirty="0"/>
            </a:br>
            <a:r>
              <a:rPr lang="en-US" sz="4400" b="1" dirty="0"/>
              <a:t>aka Greedy Local Search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3414" y="5479529"/>
            <a:ext cx="6021186" cy="7383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ts val="1000"/>
              </a:spcBef>
            </a:pPr>
            <a:r>
              <a:rPr lang="en-US" sz="2000" b="1" dirty="0">
                <a:solidFill>
                  <a:schemeClr val="tx1"/>
                </a:solidFill>
              </a:rPr>
              <a:t>Idea: </a:t>
            </a:r>
            <a:r>
              <a:rPr lang="en-US" sz="2000" dirty="0">
                <a:solidFill>
                  <a:schemeClr val="tx1"/>
                </a:solidFill>
              </a:rPr>
              <a:t>keep a single “current” state and try to find better neighboring states.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F76187-6CA9-465D-A688-29571588EDDA}"/>
              </a:ext>
            </a:extLst>
          </p:cNvPr>
          <p:cNvSpPr txBox="1"/>
          <p:nvPr/>
        </p:nvSpPr>
        <p:spPr>
          <a:xfrm>
            <a:off x="6172200" y="6376737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MotorCycleUSA.com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i="1" dirty="0"/>
              <a:t>n</a:t>
            </a:r>
            <a:r>
              <a:rPr lang="en-US" dirty="0"/>
              <a:t>-queens problem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628650" y="1690689"/>
            <a:ext cx="7886700" cy="2500311"/>
          </a:xfrm>
        </p:spPr>
        <p:txBody>
          <a:bodyPr>
            <a:normAutofit fontScale="85000" lnSpcReduction="20000"/>
          </a:bodyPr>
          <a:lstStyle/>
          <a:p>
            <a:r>
              <a:rPr lang="en-US" sz="2400" b="1" dirty="0"/>
              <a:t>Goal: </a:t>
            </a:r>
            <a:r>
              <a:rPr lang="en-US" sz="2400" dirty="0"/>
              <a:t>Put </a:t>
            </a:r>
            <a:r>
              <a:rPr lang="en-US" sz="2400" i="1" dirty="0"/>
              <a:t>n</a:t>
            </a:r>
            <a:r>
              <a:rPr lang="en-US" sz="2400" dirty="0"/>
              <a:t> queens on an </a:t>
            </a:r>
            <a:r>
              <a:rPr lang="en-US" sz="2400" i="1" dirty="0"/>
              <a:t>n </a:t>
            </a:r>
            <a:r>
              <a:rPr lang="en-US" sz="2400" i="1" dirty="0">
                <a:cs typeface="Arial" pitchFamily="34" charset="0"/>
              </a:rPr>
              <a:t>× </a:t>
            </a:r>
            <a:r>
              <a:rPr lang="en-US" sz="2400" i="1" dirty="0"/>
              <a:t>n</a:t>
            </a:r>
            <a:r>
              <a:rPr lang="en-US" sz="2400" dirty="0"/>
              <a:t> board with no two queens on the same row, column, or diagonal.
</a:t>
            </a:r>
            <a:r>
              <a:rPr lang="en-US" sz="2400" b="1" dirty="0"/>
              <a:t>State space: </a:t>
            </a:r>
            <a:r>
              <a:rPr lang="en-US" sz="2400" dirty="0"/>
              <a:t>all possible </a:t>
            </a:r>
            <a:r>
              <a:rPr lang="en-US" sz="2400" i="1" dirty="0"/>
              <a:t>n</a:t>
            </a:r>
            <a:r>
              <a:rPr lang="en-US" sz="2400" dirty="0"/>
              <a:t>-queen configurations. We can restrict the state space: Only one queen per column.</a:t>
            </a:r>
          </a:p>
          <a:p>
            <a:r>
              <a:rPr lang="en-US" sz="2400" b="1" dirty="0"/>
              <a:t>Objective function:</a:t>
            </a:r>
            <a:r>
              <a:rPr lang="en-US" sz="2400" dirty="0"/>
              <a:t> minimize the number of pairwise conflicts.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What is a possible local improvement strategy?</a:t>
            </a:r>
          </a:p>
          <a:p>
            <a:pPr lvl="1"/>
            <a:r>
              <a:rPr lang="en-US" sz="2000" dirty="0"/>
              <a:t>Move one queen within its column to reduce conflicts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4191000"/>
            <a:ext cx="8008303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BD50DC9-14B1-43FA-9A09-B0020404B22B}"/>
              </a:ext>
            </a:extLst>
          </p:cNvPr>
          <p:cNvCxnSpPr/>
          <p:nvPr/>
        </p:nvCxnSpPr>
        <p:spPr>
          <a:xfrm flipV="1">
            <a:off x="4419600" y="4648200"/>
            <a:ext cx="0" cy="3810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7758A79-43AA-4B6C-9B70-06F6787B8E0D}"/>
              </a:ext>
            </a:extLst>
          </p:cNvPr>
          <p:cNvCxnSpPr>
            <a:cxnSpLocks/>
          </p:cNvCxnSpPr>
          <p:nvPr/>
        </p:nvCxnSpPr>
        <p:spPr>
          <a:xfrm>
            <a:off x="7848600" y="5410200"/>
            <a:ext cx="0" cy="3810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Black Chess Queen Clip Art at Clker.com - vector clip art online, royalty  free &amp; public domain">
            <a:extLst>
              <a:ext uri="{FF2B5EF4-FFF2-40B4-BE49-F238E27FC236}">
                <a16:creationId xmlns:a16="http://schemas.microsoft.com/office/drawing/2014/main" id="{D3AB00B5-ED38-4A68-A344-CDD6864F40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423" y="181426"/>
            <a:ext cx="2811340" cy="2637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Speech Bubble: Rectangle 1">
                <a:extLst>
                  <a:ext uri="{FF2B5EF4-FFF2-40B4-BE49-F238E27FC236}">
                    <a16:creationId xmlns:a16="http://schemas.microsoft.com/office/drawing/2014/main" id="{088CBF87-2968-4B93-A482-C4872646A856}"/>
                  </a:ext>
                </a:extLst>
              </p:cNvPr>
              <p:cNvSpPr/>
              <p:nvPr/>
            </p:nvSpPr>
            <p:spPr>
              <a:xfrm>
                <a:off x="7467603" y="2895599"/>
                <a:ext cx="1447795" cy="1249363"/>
              </a:xfrm>
              <a:prstGeom prst="wedgeRectCallout">
                <a:avLst>
                  <a:gd name="adj1" fmla="val -68914"/>
                  <a:gd name="adj2" fmla="val -85797"/>
                </a:avLst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State space is reduced from 1820 to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=256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Speech Bubble: Rectangle 1">
                <a:extLst>
                  <a:ext uri="{FF2B5EF4-FFF2-40B4-BE49-F238E27FC236}">
                    <a16:creationId xmlns:a16="http://schemas.microsoft.com/office/drawing/2014/main" id="{088CBF87-2968-4B93-A482-C4872646A8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7603" y="2895599"/>
                <a:ext cx="1447795" cy="1249363"/>
              </a:xfrm>
              <a:prstGeom prst="wedgeRectCallout">
                <a:avLst>
                  <a:gd name="adj1" fmla="val -68914"/>
                  <a:gd name="adj2" fmla="val -85797"/>
                </a:avLst>
              </a:prstGeom>
              <a:blipFill>
                <a:blip r:embed="rId5"/>
                <a:stretch>
                  <a:fillRect r="-51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1735</TotalTime>
  <Words>1805</Words>
  <Application>Microsoft Office PowerPoint</Application>
  <PresentationFormat>On-screen Show (4:3)</PresentationFormat>
  <Paragraphs>273</Paragraphs>
  <Slides>31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source sans pro</vt:lpstr>
      <vt:lpstr>Office Theme</vt:lpstr>
      <vt:lpstr>CS 5/7320 Artificial Intelligence  Local Search AIMA Chapters 4.1 &amp; 4.2 </vt:lpstr>
      <vt:lpstr>Recap: Uninformed Search/informed search</vt:lpstr>
      <vt:lpstr>Local search algorithms</vt:lpstr>
      <vt:lpstr>Local search algorithms</vt:lpstr>
      <vt:lpstr>Example:  n-queens problem</vt:lpstr>
      <vt:lpstr>Example:  n-queens problem</vt:lpstr>
      <vt:lpstr>Example: Traveling salesman problem</vt:lpstr>
      <vt:lpstr>Hill-Climbing Search  aka Greedy Local Search</vt:lpstr>
      <vt:lpstr>Example: n-queens problem</vt:lpstr>
      <vt:lpstr>Example: n-queens problem</vt:lpstr>
      <vt:lpstr>Example: n-queens problem</vt:lpstr>
      <vt:lpstr>Example: Traveling Salesman Problem</vt:lpstr>
      <vt:lpstr>Example: Traveling Salesman Problem</vt:lpstr>
      <vt:lpstr>Hill-climbing search (= Greedy local search)</vt:lpstr>
      <vt:lpstr>Hill-climbing search</vt:lpstr>
      <vt:lpstr>The state space “landscape”</vt:lpstr>
      <vt:lpstr>Non-convex/convex Optimization Problems</vt:lpstr>
      <vt:lpstr>A Note on  Minimization vs. Maximization</vt:lpstr>
      <vt:lpstr>Simulated Annealing</vt:lpstr>
      <vt:lpstr>Simulated annealing</vt:lpstr>
      <vt:lpstr>Simulated annealing</vt:lpstr>
      <vt:lpstr>Effect of temperature</vt:lpstr>
      <vt:lpstr>Cooling Schedule</vt:lpstr>
      <vt:lpstr>Simulated annealing search</vt:lpstr>
      <vt:lpstr>Evolutionary Algorithms</vt:lpstr>
      <vt:lpstr>Evolutionary algorithms / Genetic Algorithms</vt:lpstr>
      <vt:lpstr>Search in Continuous Spaces</vt:lpstr>
      <vt:lpstr>Discretization of the continuous space </vt:lpstr>
      <vt:lpstr>Discretization of the continuous space </vt:lpstr>
      <vt:lpstr>Search in continuous  spaces: Gradient</vt:lpstr>
      <vt:lpstr>Search in continuous spaces: Empirical Gradient Methods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5/7320 Artificial Intelligence  Local Search</dc:title>
  <dc:creator>michael</dc:creator>
  <cp:lastModifiedBy>Michael Hahsler</cp:lastModifiedBy>
  <cp:revision>27</cp:revision>
  <dcterms:created xsi:type="dcterms:W3CDTF">2021-02-13T00:06:29Z</dcterms:created>
  <dcterms:modified xsi:type="dcterms:W3CDTF">2021-09-28T16:49:52Z</dcterms:modified>
</cp:coreProperties>
</file>

<file path=docProps/thumbnail.jpeg>
</file>